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5"/>
  </p:sldMasterIdLst>
  <p:notesMasterIdLst>
    <p:notesMasterId r:id="rId28"/>
  </p:notesMasterIdLst>
  <p:handoutMasterIdLst>
    <p:handoutMasterId r:id="rId29"/>
  </p:handoutMasterIdLst>
  <p:sldIdLst>
    <p:sldId id="283" r:id="rId6"/>
    <p:sldId id="281" r:id="rId7"/>
    <p:sldId id="435" r:id="rId8"/>
    <p:sldId id="442" r:id="rId9"/>
    <p:sldId id="441" r:id="rId10"/>
    <p:sldId id="440" r:id="rId11"/>
    <p:sldId id="439" r:id="rId12"/>
    <p:sldId id="438" r:id="rId13"/>
    <p:sldId id="437" r:id="rId14"/>
    <p:sldId id="436" r:id="rId15"/>
    <p:sldId id="444" r:id="rId16"/>
    <p:sldId id="445" r:id="rId17"/>
    <p:sldId id="443" r:id="rId18"/>
    <p:sldId id="446" r:id="rId19"/>
    <p:sldId id="447" r:id="rId20"/>
    <p:sldId id="284" r:id="rId21"/>
    <p:sldId id="313" r:id="rId22"/>
    <p:sldId id="401" r:id="rId23"/>
    <p:sldId id="448" r:id="rId24"/>
    <p:sldId id="432" r:id="rId25"/>
    <p:sldId id="449" r:id="rId26"/>
    <p:sldId id="450" r:id="rId27"/>
  </p:sldIdLst>
  <p:sldSz cx="9144000" cy="6858000" type="screen4x3"/>
  <p:notesSz cx="6805613" cy="9944100"/>
  <p:defaultTextStyle>
    <a:defPPr>
      <a:defRPr lang="en-US"/>
    </a:defPPr>
    <a:lvl1pPr algn="l" rtl="0" fontAlgn="base">
      <a:spcBef>
        <a:spcPct val="0"/>
      </a:spcBef>
      <a:spcAft>
        <a:spcPct val="0"/>
      </a:spcAft>
      <a:defRPr sz="1400" kern="1200">
        <a:solidFill>
          <a:schemeClr val="tx1"/>
        </a:solidFill>
        <a:latin typeface="Arial" pitchFamily="34" charset="0"/>
        <a:ea typeface="MS PGothic" pitchFamily="34" charset="-128"/>
        <a:cs typeface="+mn-cs"/>
      </a:defRPr>
    </a:lvl1pPr>
    <a:lvl2pPr marL="457200" algn="l" rtl="0" fontAlgn="base">
      <a:spcBef>
        <a:spcPct val="0"/>
      </a:spcBef>
      <a:spcAft>
        <a:spcPct val="0"/>
      </a:spcAft>
      <a:defRPr sz="1400" kern="1200">
        <a:solidFill>
          <a:schemeClr val="tx1"/>
        </a:solidFill>
        <a:latin typeface="Arial" pitchFamily="34" charset="0"/>
        <a:ea typeface="MS PGothic" pitchFamily="34" charset="-128"/>
        <a:cs typeface="+mn-cs"/>
      </a:defRPr>
    </a:lvl2pPr>
    <a:lvl3pPr marL="914400" algn="l" rtl="0" fontAlgn="base">
      <a:spcBef>
        <a:spcPct val="0"/>
      </a:spcBef>
      <a:spcAft>
        <a:spcPct val="0"/>
      </a:spcAft>
      <a:defRPr sz="1400" kern="1200">
        <a:solidFill>
          <a:schemeClr val="tx1"/>
        </a:solidFill>
        <a:latin typeface="Arial" pitchFamily="34" charset="0"/>
        <a:ea typeface="MS PGothic" pitchFamily="34" charset="-128"/>
        <a:cs typeface="+mn-cs"/>
      </a:defRPr>
    </a:lvl3pPr>
    <a:lvl4pPr marL="1371600" algn="l" rtl="0" fontAlgn="base">
      <a:spcBef>
        <a:spcPct val="0"/>
      </a:spcBef>
      <a:spcAft>
        <a:spcPct val="0"/>
      </a:spcAft>
      <a:defRPr sz="1400" kern="1200">
        <a:solidFill>
          <a:schemeClr val="tx1"/>
        </a:solidFill>
        <a:latin typeface="Arial" pitchFamily="34" charset="0"/>
        <a:ea typeface="MS PGothic" pitchFamily="34" charset="-128"/>
        <a:cs typeface="+mn-cs"/>
      </a:defRPr>
    </a:lvl4pPr>
    <a:lvl5pPr marL="1828800" algn="l" rtl="0" fontAlgn="base">
      <a:spcBef>
        <a:spcPct val="0"/>
      </a:spcBef>
      <a:spcAft>
        <a:spcPct val="0"/>
      </a:spcAft>
      <a:defRPr sz="1400" kern="1200">
        <a:solidFill>
          <a:schemeClr val="tx1"/>
        </a:solidFill>
        <a:latin typeface="Arial" pitchFamily="34" charset="0"/>
        <a:ea typeface="MS PGothic" pitchFamily="34" charset="-128"/>
        <a:cs typeface="+mn-cs"/>
      </a:defRPr>
    </a:lvl5pPr>
    <a:lvl6pPr marL="2286000" algn="l" defTabSz="914400" rtl="0" eaLnBrk="1" latinLnBrk="0" hangingPunct="1">
      <a:defRPr sz="1400" kern="1200">
        <a:solidFill>
          <a:schemeClr val="tx1"/>
        </a:solidFill>
        <a:latin typeface="Arial" pitchFamily="34" charset="0"/>
        <a:ea typeface="MS PGothic" pitchFamily="34" charset="-128"/>
        <a:cs typeface="+mn-cs"/>
      </a:defRPr>
    </a:lvl6pPr>
    <a:lvl7pPr marL="2743200" algn="l" defTabSz="914400" rtl="0" eaLnBrk="1" latinLnBrk="0" hangingPunct="1">
      <a:defRPr sz="1400" kern="1200">
        <a:solidFill>
          <a:schemeClr val="tx1"/>
        </a:solidFill>
        <a:latin typeface="Arial" pitchFamily="34" charset="0"/>
        <a:ea typeface="MS PGothic" pitchFamily="34" charset="-128"/>
        <a:cs typeface="+mn-cs"/>
      </a:defRPr>
    </a:lvl7pPr>
    <a:lvl8pPr marL="3200400" algn="l" defTabSz="914400" rtl="0" eaLnBrk="1" latinLnBrk="0" hangingPunct="1">
      <a:defRPr sz="1400" kern="1200">
        <a:solidFill>
          <a:schemeClr val="tx1"/>
        </a:solidFill>
        <a:latin typeface="Arial" pitchFamily="34" charset="0"/>
        <a:ea typeface="MS PGothic" pitchFamily="34" charset="-128"/>
        <a:cs typeface="+mn-cs"/>
      </a:defRPr>
    </a:lvl8pPr>
    <a:lvl9pPr marL="3657600" algn="l" defTabSz="914400" rtl="0" eaLnBrk="1" latinLnBrk="0" hangingPunct="1">
      <a:defRPr sz="1400"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100" d="100"/>
          <a:sy n="100" d="100"/>
        </p:scale>
        <p:origin x="-30" y="396"/>
      </p:cViewPr>
      <p:guideLst>
        <p:guide orient="horz" pos="432"/>
        <p:guide orient="horz" pos="600"/>
        <p:guide orient="horz" pos="3652"/>
        <p:guide orient="horz" pos="864"/>
        <p:guide pos="4608"/>
        <p:guide pos="1146"/>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6" d="100"/>
          <a:sy n="76" d="100"/>
        </p:scale>
        <p:origin x="-3426" y="-90"/>
      </p:cViewPr>
      <p:guideLst>
        <p:guide orient="horz" pos="3132"/>
        <p:guide pos="214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pPr>
              <a:defRPr/>
            </a:pPr>
            <a:endParaRPr lang="en-GB"/>
          </a:p>
        </p:txBody>
      </p:sp>
      <p:sp>
        <p:nvSpPr>
          <p:cNvPr id="3" name="Date Placeholder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pPr>
              <a:defRPr/>
            </a:pPr>
            <a:fld id="{1065278D-FE2D-4DE3-9962-E659367F6FFB}" type="datetimeFigureOut">
              <a:rPr lang="en-GB"/>
              <a:pPr>
                <a:defRPr/>
              </a:pPr>
              <a:t>03/02/2016</a:t>
            </a:fld>
            <a:endParaRPr lang="en-GB" dirty="0"/>
          </a:p>
        </p:txBody>
      </p:sp>
      <p:sp>
        <p:nvSpPr>
          <p:cNvPr id="4" name="Footer Placeholder 3"/>
          <p:cNvSpPr>
            <a:spLocks noGrp="1"/>
          </p:cNvSpPr>
          <p:nvPr>
            <p:ph type="ftr" sz="quarter" idx="2"/>
          </p:nvPr>
        </p:nvSpPr>
        <p:spPr>
          <a:xfrm>
            <a:off x="0" y="9445625"/>
            <a:ext cx="2949575" cy="496888"/>
          </a:xfrm>
          <a:prstGeom prst="rect">
            <a:avLst/>
          </a:prstGeom>
        </p:spPr>
        <p:txBody>
          <a:bodyPr vert="horz" lIns="91440" tIns="45720" rIns="91440" bIns="45720" rtlCol="0" anchor="b"/>
          <a:lstStyle>
            <a:lvl1pPr algn="l">
              <a:defRPr sz="1200"/>
            </a:lvl1pPr>
          </a:lstStyle>
          <a:p>
            <a:pPr>
              <a:defRPr/>
            </a:pPr>
            <a:endParaRPr lang="en-GB"/>
          </a:p>
        </p:txBody>
      </p:sp>
      <p:sp>
        <p:nvSpPr>
          <p:cNvPr id="5" name="Slide Number Placeholder 4"/>
          <p:cNvSpPr>
            <a:spLocks noGrp="1"/>
          </p:cNvSpPr>
          <p:nvPr>
            <p:ph type="sldNum" sz="quarter" idx="3"/>
          </p:nvPr>
        </p:nvSpPr>
        <p:spPr>
          <a:xfrm>
            <a:off x="3854450" y="9445625"/>
            <a:ext cx="2949575" cy="496888"/>
          </a:xfrm>
          <a:prstGeom prst="rect">
            <a:avLst/>
          </a:prstGeom>
        </p:spPr>
        <p:txBody>
          <a:bodyPr vert="horz" lIns="91440" tIns="45720" rIns="91440" bIns="45720" rtlCol="0" anchor="b"/>
          <a:lstStyle>
            <a:lvl1pPr algn="r">
              <a:defRPr sz="1200"/>
            </a:lvl1pPr>
          </a:lstStyle>
          <a:p>
            <a:pPr>
              <a:defRPr/>
            </a:pPr>
            <a:fld id="{6D52FCD0-ECDA-4F3A-A51A-B3185CDE2FCB}" type="slidenum">
              <a:rPr lang="en-GB"/>
              <a:pPr>
                <a:defRPr/>
              </a:pPr>
              <a:t>‹#›</a:t>
            </a:fld>
            <a:endParaRPr lang="en-GB" dirty="0"/>
          </a:p>
        </p:txBody>
      </p:sp>
    </p:spTree>
    <p:extLst>
      <p:ext uri="{BB962C8B-B14F-4D97-AF65-F5344CB8AC3E}">
        <p14:creationId xmlns:p14="http://schemas.microsoft.com/office/powerpoint/2010/main" val="17312005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5" name="Rectangle 3"/>
          <p:cNvSpPr>
            <a:spLocks noGrp="1" noChangeArrowheads="1"/>
          </p:cNvSpPr>
          <p:nvPr>
            <p:ph type="dt" idx="1"/>
          </p:nvPr>
        </p:nvSpPr>
        <p:spPr bwMode="auto">
          <a:xfrm>
            <a:off x="3857625" y="0"/>
            <a:ext cx="2947988" cy="496888"/>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lvl1pPr algn="r" eaLnBrk="0" hangingPunct="0">
              <a:defRPr sz="1200">
                <a:latin typeface="Times" pitchFamily="-107" charset="0"/>
                <a:ea typeface="+mn-ea"/>
                <a:cs typeface="+mn-cs"/>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915988" y="746125"/>
            <a:ext cx="4973637" cy="3729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7" name="Rectangle 5"/>
          <p:cNvSpPr>
            <a:spLocks noGrp="1" noChangeArrowheads="1"/>
          </p:cNvSpPr>
          <p:nvPr>
            <p:ph type="body" sz="quarter" idx="3"/>
          </p:nvPr>
        </p:nvSpPr>
        <p:spPr bwMode="auto">
          <a:xfrm>
            <a:off x="906463" y="4722813"/>
            <a:ext cx="4992687" cy="4475162"/>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0358" name="Rectangle 6"/>
          <p:cNvSpPr>
            <a:spLocks noGrp="1" noChangeArrowheads="1"/>
          </p:cNvSpPr>
          <p:nvPr>
            <p:ph type="ftr" sz="quarter" idx="4"/>
          </p:nvPr>
        </p:nvSpPr>
        <p:spPr bwMode="auto">
          <a:xfrm>
            <a:off x="0"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eaLnBrk="0" hangingPunct="0">
              <a:defRPr sz="1200">
                <a:latin typeface="Times" pitchFamily="-107" charset="0"/>
                <a:ea typeface="+mn-ea"/>
                <a:cs typeface="+mn-cs"/>
              </a:defRPr>
            </a:lvl1pPr>
          </a:lstStyle>
          <a:p>
            <a:pPr>
              <a:defRPr/>
            </a:pPr>
            <a:endParaRPr lang="en-US"/>
          </a:p>
        </p:txBody>
      </p:sp>
      <p:sp>
        <p:nvSpPr>
          <p:cNvPr id="100359" name="Rectangle 7"/>
          <p:cNvSpPr>
            <a:spLocks noGrp="1" noChangeArrowheads="1"/>
          </p:cNvSpPr>
          <p:nvPr>
            <p:ph type="sldNum" sz="quarter" idx="5"/>
          </p:nvPr>
        </p:nvSpPr>
        <p:spPr bwMode="auto">
          <a:xfrm>
            <a:off x="3857625" y="9447213"/>
            <a:ext cx="2947988" cy="49688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bodyPr>
          <a:lstStyle>
            <a:lvl1pPr algn="r" eaLnBrk="0" hangingPunct="0">
              <a:defRPr sz="1200">
                <a:latin typeface="Times" pitchFamily="-84" charset="0"/>
              </a:defRPr>
            </a:lvl1pPr>
          </a:lstStyle>
          <a:p>
            <a:pPr>
              <a:defRPr/>
            </a:pPr>
            <a:fld id="{F992FE38-4175-4DAC-A584-A93B9EC623A9}" type="slidenum">
              <a:rPr lang="en-US"/>
              <a:pPr>
                <a:defRPr/>
              </a:pPr>
              <a:t>‹#›</a:t>
            </a:fld>
            <a:endParaRPr lang="en-US" dirty="0"/>
          </a:p>
        </p:txBody>
      </p:sp>
    </p:spTree>
    <p:extLst>
      <p:ext uri="{BB962C8B-B14F-4D97-AF65-F5344CB8AC3E}">
        <p14:creationId xmlns:p14="http://schemas.microsoft.com/office/powerpoint/2010/main" val="4238244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1pPr>
    <a:lvl2pPr marL="4572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2pPr>
    <a:lvl3pPr marL="9144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3pPr>
    <a:lvl4pPr marL="13716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4pPr>
    <a:lvl5pPr marL="1828800" algn="l" rtl="0" eaLnBrk="0" fontAlgn="base" hangingPunct="0">
      <a:spcBef>
        <a:spcPct val="30000"/>
      </a:spcBef>
      <a:spcAft>
        <a:spcPct val="0"/>
      </a:spcAft>
      <a:defRPr sz="1200" kern="1200">
        <a:solidFill>
          <a:schemeClr val="tx1"/>
        </a:solidFill>
        <a:latin typeface="Times" pitchFamily="18" charset="0"/>
        <a:ea typeface="MS PGothic" charset="0"/>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latin typeface="Times" pitchFamily="-84" charset="0"/>
              <a:ea typeface="MS PGothic" pitchFamily="34" charset="-128"/>
            </a:endParaRP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10861210-D93B-4F91-B235-742F74A028CC}" type="slidenum">
              <a:rPr lang="en-US" sz="1200" smtClean="0">
                <a:latin typeface="Times" pitchFamily="-84" charset="0"/>
              </a:rPr>
              <a:pPr/>
              <a:t>1</a:t>
            </a:fld>
            <a:endParaRPr lang="en-US" sz="1200" smtClean="0">
              <a:latin typeface="Times" pitchFamily="-8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10</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11</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12</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13</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14</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15</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CEA19A98-B629-465A-8C68-55A906668DE0}" type="slidenum">
              <a:rPr lang="en-US" sz="1200" smtClean="0">
                <a:latin typeface="Times" pitchFamily="-84" charset="0"/>
              </a:rPr>
              <a:pPr/>
              <a:t>17</a:t>
            </a:fld>
            <a:endParaRPr lang="en-US" sz="1200" smtClean="0">
              <a:latin typeface="Times" pitchFamily="-84"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1CCAB60A-F1FC-4441-BC54-2888386558C3}" type="slidenum">
              <a:rPr lang="en-US" sz="1200" smtClean="0">
                <a:latin typeface="Times" pitchFamily="-84" charset="0"/>
              </a:rPr>
              <a:pPr/>
              <a:t>18</a:t>
            </a:fld>
            <a:endParaRPr lang="en-US" sz="1200" smtClean="0">
              <a:latin typeface="Times" pitchFamily="-8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1CCAB60A-F1FC-4441-BC54-2888386558C3}" type="slidenum">
              <a:rPr lang="en-US" sz="1200" smtClean="0">
                <a:latin typeface="Times" pitchFamily="-84" charset="0"/>
              </a:rPr>
              <a:pPr/>
              <a:t>19</a:t>
            </a:fld>
            <a:endParaRPr lang="en-US" sz="1200" smtClean="0">
              <a:latin typeface="Times" pitchFamily="-8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2</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21</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22</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3</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4</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5</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6</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7</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8</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pitchFamily="34" charset="0"/>
                <a:ea typeface="MS PGothic" pitchFamily="34" charset="-128"/>
              </a:defRPr>
            </a:lvl1pPr>
            <a:lvl2pPr marL="742950" indent="-285750" eaLnBrk="0" hangingPunct="0">
              <a:defRPr sz="1400">
                <a:solidFill>
                  <a:schemeClr val="tx1"/>
                </a:solidFill>
                <a:latin typeface="Arial" pitchFamily="34" charset="0"/>
                <a:ea typeface="MS PGothic" pitchFamily="34" charset="-128"/>
              </a:defRPr>
            </a:lvl2pPr>
            <a:lvl3pPr marL="1143000" indent="-228600" eaLnBrk="0" hangingPunct="0">
              <a:defRPr sz="1400">
                <a:solidFill>
                  <a:schemeClr val="tx1"/>
                </a:solidFill>
                <a:latin typeface="Arial" pitchFamily="34" charset="0"/>
                <a:ea typeface="MS PGothic" pitchFamily="34" charset="-128"/>
              </a:defRPr>
            </a:lvl3pPr>
            <a:lvl4pPr marL="1600200" indent="-228600" eaLnBrk="0" hangingPunct="0">
              <a:defRPr sz="1400">
                <a:solidFill>
                  <a:schemeClr val="tx1"/>
                </a:solidFill>
                <a:latin typeface="Arial" pitchFamily="34" charset="0"/>
                <a:ea typeface="MS PGothic" pitchFamily="34" charset="-128"/>
              </a:defRPr>
            </a:lvl4pPr>
            <a:lvl5pPr marL="2057400" indent="-228600" eaLnBrk="0" hangingPunct="0">
              <a:defRPr sz="1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MS PGothic" pitchFamily="34" charset="-128"/>
              </a:defRPr>
            </a:lvl9pPr>
          </a:lstStyle>
          <a:p>
            <a:fld id="{0EF992F0-4A56-4BFA-A288-1EECFB9B04D9}" type="slidenum">
              <a:rPr lang="en-US" sz="1200" smtClean="0">
                <a:latin typeface="Times" pitchFamily="-84" charset="0"/>
              </a:rPr>
              <a:pPr/>
              <a:t>9</a:t>
            </a:fld>
            <a:endParaRPr lang="en-US" sz="1200" smtClean="0">
              <a:latin typeface="Times" pitchFamily="-8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84" charset="0"/>
              <a:ea typeface="MS PGothic"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2DD143-9280-4A8B-AA00-3BACF2B3FECB}" type="slidenum">
              <a:rPr lang="en-US"/>
              <a:pPr>
                <a:defRPr/>
              </a:pPr>
              <a:t>‹#›</a:t>
            </a:fld>
            <a:endParaRPr lang="en-US" dirty="0"/>
          </a:p>
        </p:txBody>
      </p:sp>
    </p:spTree>
    <p:extLst>
      <p:ext uri="{BB962C8B-B14F-4D97-AF65-F5344CB8AC3E}">
        <p14:creationId xmlns:p14="http://schemas.microsoft.com/office/powerpoint/2010/main" val="1323961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526502-75AA-4D34-B258-3735FBF1FD9A}" type="slidenum">
              <a:rPr lang="en-US"/>
              <a:pPr>
                <a:defRPr/>
              </a:pPr>
              <a:t>‹#›</a:t>
            </a:fld>
            <a:endParaRPr lang="en-US" dirty="0"/>
          </a:p>
        </p:txBody>
      </p:sp>
    </p:spTree>
    <p:extLst>
      <p:ext uri="{BB962C8B-B14F-4D97-AF65-F5344CB8AC3E}">
        <p14:creationId xmlns:p14="http://schemas.microsoft.com/office/powerpoint/2010/main" val="1117628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709921B-F31A-41E4-A84E-917B54F877A0}" type="slidenum">
              <a:rPr lang="en-US"/>
              <a:pPr>
                <a:defRPr/>
              </a:pPr>
              <a:t>‹#›</a:t>
            </a:fld>
            <a:endParaRPr lang="en-US" dirty="0"/>
          </a:p>
        </p:txBody>
      </p:sp>
    </p:spTree>
    <p:extLst>
      <p:ext uri="{BB962C8B-B14F-4D97-AF65-F5344CB8AC3E}">
        <p14:creationId xmlns:p14="http://schemas.microsoft.com/office/powerpoint/2010/main" val="4165252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D4F288-EC51-421B-8559-9630648C976A}" type="slidenum">
              <a:rPr lang="en-US"/>
              <a:pPr>
                <a:defRPr/>
              </a:pPr>
              <a:t>‹#›</a:t>
            </a:fld>
            <a:endParaRPr lang="en-US" dirty="0"/>
          </a:p>
        </p:txBody>
      </p:sp>
    </p:spTree>
    <p:extLst>
      <p:ext uri="{BB962C8B-B14F-4D97-AF65-F5344CB8AC3E}">
        <p14:creationId xmlns:p14="http://schemas.microsoft.com/office/powerpoint/2010/main" val="2322049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9C6A16-206A-4A64-97CC-012909748EF5}" type="slidenum">
              <a:rPr lang="en-US"/>
              <a:pPr>
                <a:defRPr/>
              </a:pPr>
              <a:t>‹#›</a:t>
            </a:fld>
            <a:endParaRPr lang="en-US" dirty="0"/>
          </a:p>
        </p:txBody>
      </p:sp>
    </p:spTree>
    <p:extLst>
      <p:ext uri="{BB962C8B-B14F-4D97-AF65-F5344CB8AC3E}">
        <p14:creationId xmlns:p14="http://schemas.microsoft.com/office/powerpoint/2010/main" val="551483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98335DA-541D-4EAE-93A5-881855D54D7F}" type="slidenum">
              <a:rPr lang="en-US"/>
              <a:pPr>
                <a:defRPr/>
              </a:pPr>
              <a:t>‹#›</a:t>
            </a:fld>
            <a:endParaRPr lang="en-US" dirty="0"/>
          </a:p>
        </p:txBody>
      </p:sp>
    </p:spTree>
    <p:extLst>
      <p:ext uri="{BB962C8B-B14F-4D97-AF65-F5344CB8AC3E}">
        <p14:creationId xmlns:p14="http://schemas.microsoft.com/office/powerpoint/2010/main" val="2189044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ECED2BA-8B49-4B8C-B94A-1B9163706B58}" type="slidenum">
              <a:rPr lang="en-US"/>
              <a:pPr>
                <a:defRPr/>
              </a:pPr>
              <a:t>‹#›</a:t>
            </a:fld>
            <a:endParaRPr lang="en-US" dirty="0"/>
          </a:p>
        </p:txBody>
      </p:sp>
    </p:spTree>
    <p:extLst>
      <p:ext uri="{BB962C8B-B14F-4D97-AF65-F5344CB8AC3E}">
        <p14:creationId xmlns:p14="http://schemas.microsoft.com/office/powerpoint/2010/main" val="1843115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425D03D-F80A-45B9-970D-22213A9C5E40}" type="slidenum">
              <a:rPr lang="en-US"/>
              <a:pPr>
                <a:defRPr/>
              </a:pPr>
              <a:t>‹#›</a:t>
            </a:fld>
            <a:endParaRPr lang="en-US" dirty="0"/>
          </a:p>
        </p:txBody>
      </p:sp>
    </p:spTree>
    <p:extLst>
      <p:ext uri="{BB962C8B-B14F-4D97-AF65-F5344CB8AC3E}">
        <p14:creationId xmlns:p14="http://schemas.microsoft.com/office/powerpoint/2010/main" val="2751926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C92D87E-60B0-4345-9507-4C340CBC15FC}" type="slidenum">
              <a:rPr lang="en-US"/>
              <a:pPr>
                <a:defRPr/>
              </a:pPr>
              <a:t>‹#›</a:t>
            </a:fld>
            <a:endParaRPr lang="en-US" dirty="0"/>
          </a:p>
        </p:txBody>
      </p:sp>
    </p:spTree>
    <p:extLst>
      <p:ext uri="{BB962C8B-B14F-4D97-AF65-F5344CB8AC3E}">
        <p14:creationId xmlns:p14="http://schemas.microsoft.com/office/powerpoint/2010/main" val="397657756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3DC05F0-23C9-4FE5-B256-B8500FE3BE44}" type="slidenum">
              <a:rPr lang="en-US"/>
              <a:pPr>
                <a:defRPr/>
              </a:pPr>
              <a:t>‹#›</a:t>
            </a:fld>
            <a:endParaRPr lang="en-US" dirty="0"/>
          </a:p>
        </p:txBody>
      </p:sp>
    </p:spTree>
    <p:extLst>
      <p:ext uri="{BB962C8B-B14F-4D97-AF65-F5344CB8AC3E}">
        <p14:creationId xmlns:p14="http://schemas.microsoft.com/office/powerpoint/2010/main" val="4122032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9EEDF70-FF92-4C42-AE13-CFF435CD0215}" type="slidenum">
              <a:rPr lang="en-US"/>
              <a:pPr>
                <a:defRPr/>
              </a:pPr>
              <a:t>‹#›</a:t>
            </a:fld>
            <a:endParaRPr lang="en-US" dirty="0"/>
          </a:p>
        </p:txBody>
      </p:sp>
    </p:spTree>
    <p:extLst>
      <p:ext uri="{BB962C8B-B14F-4D97-AF65-F5344CB8AC3E}">
        <p14:creationId xmlns:p14="http://schemas.microsoft.com/office/powerpoint/2010/main" val="3502753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a:latin typeface="Times" pitchFamily="-107"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a:latin typeface="Times" pitchFamily="-107"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a:latin typeface="Times" pitchFamily="-84" charset="0"/>
              </a:defRPr>
            </a:lvl1pPr>
          </a:lstStyle>
          <a:p>
            <a:pPr>
              <a:defRPr/>
            </a:pPr>
            <a:fld id="{F3C3B424-E5BA-45C6-886B-540A388CEEBD}"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S PGothic" charset="0"/>
          <a:cs typeface="MS PGothic" charset="0"/>
        </a:defRPr>
      </a:lvl1pPr>
      <a:lvl2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2pPr>
      <a:lvl3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3pPr>
      <a:lvl4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4pPr>
      <a:lvl5pPr algn="ctr" rtl="0" eaLnBrk="0" fontAlgn="base" hangingPunct="0">
        <a:spcBef>
          <a:spcPct val="0"/>
        </a:spcBef>
        <a:spcAft>
          <a:spcPct val="0"/>
        </a:spcAft>
        <a:defRPr sz="4400">
          <a:solidFill>
            <a:schemeClr val="tx2"/>
          </a:solidFill>
          <a:latin typeface="Times" pitchFamily="18" charset="0"/>
          <a:ea typeface="MS PGothic" charset="0"/>
          <a:cs typeface="MS PGothic" charset="0"/>
        </a:defRPr>
      </a:lvl5pPr>
      <a:lvl6pPr marL="457200" algn="ctr" rtl="0" fontAlgn="base">
        <a:spcBef>
          <a:spcPct val="0"/>
        </a:spcBef>
        <a:spcAft>
          <a:spcPct val="0"/>
        </a:spcAft>
        <a:defRPr sz="4400">
          <a:solidFill>
            <a:schemeClr val="tx2"/>
          </a:solidFill>
          <a:latin typeface="Times" pitchFamily="18" charset="0"/>
        </a:defRPr>
      </a:lvl6pPr>
      <a:lvl7pPr marL="914400" algn="ctr" rtl="0" fontAlgn="base">
        <a:spcBef>
          <a:spcPct val="0"/>
        </a:spcBef>
        <a:spcAft>
          <a:spcPct val="0"/>
        </a:spcAft>
        <a:defRPr sz="4400">
          <a:solidFill>
            <a:schemeClr val="tx2"/>
          </a:solidFill>
          <a:latin typeface="Times" pitchFamily="18" charset="0"/>
        </a:defRPr>
      </a:lvl7pPr>
      <a:lvl8pPr marL="1371600" algn="ctr" rtl="0" fontAlgn="base">
        <a:spcBef>
          <a:spcPct val="0"/>
        </a:spcBef>
        <a:spcAft>
          <a:spcPct val="0"/>
        </a:spcAft>
        <a:defRPr sz="4400">
          <a:solidFill>
            <a:schemeClr val="tx2"/>
          </a:solidFill>
          <a:latin typeface="Times" pitchFamily="18" charset="0"/>
        </a:defRPr>
      </a:lvl8pPr>
      <a:lvl9pPr marL="1828800" algn="ctr" rtl="0" fontAlgn="base">
        <a:spcBef>
          <a:spcPct val="0"/>
        </a:spcBef>
        <a:spcAft>
          <a:spcPct val="0"/>
        </a:spcAft>
        <a:defRPr sz="4400">
          <a:solidFill>
            <a:schemeClr val="tx2"/>
          </a:solidFill>
          <a:latin typeface="Times"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charset="0"/>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charset="0"/>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charset="0"/>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charset="0"/>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charset="0"/>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9032 BoE logo-R&amp;P 300dp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13"/>
          <p:cNvSpPr>
            <a:spLocks noGrp="1" noChangeArrowheads="1"/>
          </p:cNvSpPr>
          <p:nvPr>
            <p:ph type="ctrTitle"/>
          </p:nvPr>
        </p:nvSpPr>
        <p:spPr>
          <a:xfrm>
            <a:off x="685800" y="2420938"/>
            <a:ext cx="7772400" cy="531812"/>
          </a:xfrm>
        </p:spPr>
        <p:txBody>
          <a:bodyPr/>
          <a:lstStyle/>
          <a:p>
            <a:pPr algn="l" eaLnBrk="1" hangingPunct="1"/>
            <a:r>
              <a:rPr lang="en-GB" sz="2400" b="1" dirty="0" smtClean="0">
                <a:solidFill>
                  <a:srgbClr val="960000"/>
                </a:solidFill>
                <a:latin typeface="Arial" pitchFamily="34" charset="0"/>
                <a:ea typeface="MS PGothic" pitchFamily="34" charset="-128"/>
                <a:cs typeface="Arial" pitchFamily="34" charset="0"/>
              </a:rPr>
              <a:t>Inflation Report </a:t>
            </a:r>
            <a:br>
              <a:rPr lang="en-GB" sz="2400" b="1" dirty="0" smtClean="0">
                <a:solidFill>
                  <a:srgbClr val="960000"/>
                </a:solidFill>
                <a:latin typeface="Arial" pitchFamily="34" charset="0"/>
                <a:ea typeface="MS PGothic" pitchFamily="34" charset="-128"/>
                <a:cs typeface="Arial" pitchFamily="34" charset="0"/>
              </a:rPr>
            </a:br>
            <a:r>
              <a:rPr lang="en-GB" sz="2400" b="1" dirty="0" smtClean="0">
                <a:solidFill>
                  <a:srgbClr val="960000"/>
                </a:solidFill>
                <a:latin typeface="Arial" pitchFamily="34" charset="0"/>
                <a:ea typeface="MS PGothic" pitchFamily="34" charset="-128"/>
                <a:cs typeface="Arial" pitchFamily="34" charset="0"/>
              </a:rPr>
              <a:t>February 2016</a:t>
            </a:r>
          </a:p>
        </p:txBody>
      </p:sp>
      <p:sp>
        <p:nvSpPr>
          <p:cNvPr id="2052" name="Rectangle 14"/>
          <p:cNvSpPr>
            <a:spLocks noGrp="1" noChangeArrowheads="1"/>
          </p:cNvSpPr>
          <p:nvPr>
            <p:ph type="subTitle" idx="1"/>
          </p:nvPr>
        </p:nvSpPr>
        <p:spPr>
          <a:xfrm>
            <a:off x="685800" y="3141663"/>
            <a:ext cx="7772400" cy="719137"/>
          </a:xfrm>
        </p:spPr>
        <p:txBody>
          <a:bodyPr/>
          <a:lstStyle/>
          <a:p>
            <a:pPr algn="l" eaLnBrk="1" hangingPunct="1"/>
            <a:r>
              <a:rPr lang="en-US" sz="2400" dirty="0">
                <a:latin typeface="Arial" pitchFamily="34" charset="0"/>
                <a:ea typeface="MS PGothic" pitchFamily="34" charset="-128"/>
                <a:cs typeface="Arial" pitchFamily="34" charset="0"/>
              </a:rPr>
              <a:t>Global economic and </a:t>
            </a:r>
            <a:r>
              <a:rPr lang="en-US" sz="2400" dirty="0" smtClean="0">
                <a:latin typeface="Arial" pitchFamily="34" charset="0"/>
                <a:ea typeface="MS PGothic" pitchFamily="34" charset="-128"/>
                <a:cs typeface="Arial" pitchFamily="34" charset="0"/>
              </a:rPr>
              <a:t>financial developments</a:t>
            </a:r>
            <a:endParaRPr lang="en-GB" sz="2400" dirty="0" smtClean="0">
              <a:latin typeface="Arial" pitchFamily="34" charset="0"/>
              <a:ea typeface="MS PGothic" pitchFamily="34" charset="-128"/>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1.9  </a:t>
            </a:r>
            <a:r>
              <a:rPr lang="en-GB" sz="2400" dirty="0">
                <a:solidFill>
                  <a:srgbClr val="960000"/>
                </a:solidFill>
                <a:cs typeface="Arial" pitchFamily="34" charset="0"/>
              </a:rPr>
              <a:t>Financial market uncertainty has </a:t>
            </a:r>
            <a:r>
              <a:rPr lang="en-GB" sz="2400" dirty="0" smtClean="0">
                <a:solidFill>
                  <a:srgbClr val="960000"/>
                </a:solidFill>
                <a:cs typeface="Arial" pitchFamily="34" charset="0"/>
              </a:rPr>
              <a:t>risen</a:t>
            </a:r>
            <a:endParaRPr lang="en-GB" sz="2400" i="1" dirty="0" smtClean="0">
              <a:solidFill>
                <a:srgbClr val="960000"/>
              </a:solidFill>
              <a:cs typeface="Arial" pitchFamily="34" charset="0"/>
            </a:endParaRPr>
          </a:p>
          <a:p>
            <a:r>
              <a:rPr lang="en-GB" sz="2000" dirty="0"/>
              <a:t>Implied volatility for US equity prices</a:t>
            </a:r>
            <a:r>
              <a:rPr lang="en-US" sz="2000" baseline="30000" dirty="0" smtClean="0"/>
              <a:t>(a)</a:t>
            </a:r>
            <a:endParaRPr lang="en-US" sz="2000" baseline="30000" dirty="0">
              <a:solidFill>
                <a:srgbClr val="960000"/>
              </a:solidFill>
            </a:endParaRPr>
          </a:p>
        </p:txBody>
      </p:sp>
      <p:sp>
        <p:nvSpPr>
          <p:cNvPr id="3" name="Rectangle 2"/>
          <p:cNvSpPr/>
          <p:nvPr/>
        </p:nvSpPr>
        <p:spPr>
          <a:xfrm>
            <a:off x="179387" y="6334625"/>
            <a:ext cx="8787192" cy="461665"/>
          </a:xfrm>
          <a:prstGeom prst="rect">
            <a:avLst/>
          </a:prstGeom>
        </p:spPr>
        <p:txBody>
          <a:bodyPr wrap="square">
            <a:spAutoFit/>
          </a:bodyPr>
          <a:lstStyle/>
          <a:p>
            <a:r>
              <a:rPr lang="en-GB" sz="800" dirty="0"/>
              <a:t>Sources:  Bloomberg and Bank calculations</a:t>
            </a:r>
            <a:r>
              <a:rPr lang="en-GB" sz="800" dirty="0" smtClean="0"/>
              <a:t>.</a:t>
            </a:r>
          </a:p>
          <a:p>
            <a:endParaRPr lang="en-GB" sz="800" dirty="0"/>
          </a:p>
          <a:p>
            <a:pPr marL="216000" indent="-216000"/>
            <a:r>
              <a:rPr lang="en-US" sz="800" dirty="0" smtClean="0"/>
              <a:t>(a)	</a:t>
            </a:r>
            <a:r>
              <a:rPr lang="en-GB" sz="800" dirty="0"/>
              <a:t>VIX measure of 30-day implied volatility of the S&amp;P 500 equity index.</a:t>
            </a:r>
          </a:p>
        </p:txBody>
      </p:sp>
      <p:pic>
        <p:nvPicPr>
          <p:cNvPr id="9218" name="Picture 2" descr="Q:\Current publications\IR February 2016\Section 1\Section 1 PNGs etc\Chart 1.9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260000"/>
            <a:ext cx="5344374" cy="443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55689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1.10  </a:t>
            </a:r>
            <a:r>
              <a:rPr lang="en-GB" sz="2400" dirty="0">
                <a:solidFill>
                  <a:srgbClr val="960000"/>
                </a:solidFill>
                <a:cs typeface="Arial" pitchFamily="34" charset="0"/>
              </a:rPr>
              <a:t>Corporate bond spreads have </a:t>
            </a:r>
            <a:r>
              <a:rPr lang="en-GB" sz="2400" dirty="0" smtClean="0">
                <a:solidFill>
                  <a:srgbClr val="960000"/>
                </a:solidFill>
                <a:cs typeface="Arial" pitchFamily="34" charset="0"/>
              </a:rPr>
              <a:t>widened</a:t>
            </a:r>
            <a:endParaRPr lang="en-GB" sz="2400" i="1" dirty="0" smtClean="0">
              <a:solidFill>
                <a:srgbClr val="960000"/>
              </a:solidFill>
              <a:cs typeface="Arial" pitchFamily="34" charset="0"/>
            </a:endParaRPr>
          </a:p>
          <a:p>
            <a:r>
              <a:rPr lang="en-GB" sz="2000" dirty="0"/>
              <a:t>International corporate bond spreads</a:t>
            </a:r>
            <a:r>
              <a:rPr lang="en-US" sz="2000" baseline="30000" dirty="0" smtClean="0"/>
              <a:t>(a)</a:t>
            </a:r>
            <a:endParaRPr lang="en-US" sz="2000" baseline="30000" dirty="0">
              <a:solidFill>
                <a:srgbClr val="960000"/>
              </a:solidFill>
            </a:endParaRPr>
          </a:p>
        </p:txBody>
      </p:sp>
      <p:sp>
        <p:nvSpPr>
          <p:cNvPr id="3" name="Rectangle 2"/>
          <p:cNvSpPr/>
          <p:nvPr/>
        </p:nvSpPr>
        <p:spPr>
          <a:xfrm>
            <a:off x="179387" y="6167654"/>
            <a:ext cx="8787192" cy="707886"/>
          </a:xfrm>
          <a:prstGeom prst="rect">
            <a:avLst/>
          </a:prstGeom>
        </p:spPr>
        <p:txBody>
          <a:bodyPr wrap="square">
            <a:spAutoFit/>
          </a:bodyPr>
          <a:lstStyle/>
          <a:p>
            <a:r>
              <a:rPr lang="en-GB" sz="800" dirty="0"/>
              <a:t>Source:  </a:t>
            </a:r>
            <a:r>
              <a:rPr lang="en-GB" sz="800" dirty="0" err="1"/>
              <a:t>BofA</a:t>
            </a:r>
            <a:r>
              <a:rPr lang="en-GB" sz="800" dirty="0"/>
              <a:t> Merrill Lynch Global Research.</a:t>
            </a:r>
          </a:p>
          <a:p>
            <a:r>
              <a:rPr lang="en-GB" sz="800" dirty="0"/>
              <a:t> </a:t>
            </a:r>
          </a:p>
          <a:p>
            <a:pPr marL="216000" indent="-216000"/>
            <a:r>
              <a:rPr lang="en-GB" sz="800" dirty="0" smtClean="0"/>
              <a:t>(a)	Spreads </a:t>
            </a:r>
            <a:r>
              <a:rPr lang="en-GB" sz="800" dirty="0"/>
              <a:t>over government bond yields.  Investment-grade corporate bond spreads are calculated using an index of bonds with a rating of BBB3 or above.  High-yield corporate bond spreads are calculated using aggregate indices of bonds rated lower than BBB3.  Due to monthly index rebalancing, movements in spreads at the end of each month might reflect changes in the population of securities within the indices.</a:t>
            </a:r>
          </a:p>
        </p:txBody>
      </p:sp>
      <p:pic>
        <p:nvPicPr>
          <p:cNvPr id="10242" name="Picture 2" descr="Q:\Current publications\IR February 2016\Section 1\Section 1 PNGs etc\Chart 1.10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260000"/>
            <a:ext cx="5538837" cy="443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67170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70222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1.11  </a:t>
            </a:r>
            <a:r>
              <a:rPr lang="en-GB" sz="2400" dirty="0">
                <a:solidFill>
                  <a:srgbClr val="960000"/>
                </a:solidFill>
                <a:cs typeface="Arial" pitchFamily="34" charset="0"/>
              </a:rPr>
              <a:t>World GDP growth was unchanged in 2015 as faster advanced-economy growth offset slower EME </a:t>
            </a:r>
            <a:r>
              <a:rPr lang="en-GB" sz="2400" dirty="0" smtClean="0">
                <a:solidFill>
                  <a:srgbClr val="960000"/>
                </a:solidFill>
                <a:cs typeface="Arial" pitchFamily="34" charset="0"/>
              </a:rPr>
              <a:t>growth</a:t>
            </a:r>
            <a:endParaRPr lang="en-GB" sz="2400" i="1" dirty="0" smtClean="0">
              <a:solidFill>
                <a:srgbClr val="960000"/>
              </a:solidFill>
              <a:cs typeface="Arial" pitchFamily="34" charset="0"/>
            </a:endParaRPr>
          </a:p>
          <a:p>
            <a:r>
              <a:rPr lang="en-GB" sz="2000" dirty="0"/>
              <a:t>Contributions to calendar-year growth in UK-weighted world GDP</a:t>
            </a:r>
            <a:r>
              <a:rPr lang="en-US" sz="2000" baseline="30000" dirty="0" smtClean="0"/>
              <a:t>(a)</a:t>
            </a:r>
            <a:endParaRPr lang="en-US" sz="2000" baseline="30000" dirty="0">
              <a:solidFill>
                <a:srgbClr val="960000"/>
              </a:solidFill>
            </a:endParaRPr>
          </a:p>
        </p:txBody>
      </p:sp>
      <p:sp>
        <p:nvSpPr>
          <p:cNvPr id="3" name="Rectangle 2"/>
          <p:cNvSpPr/>
          <p:nvPr/>
        </p:nvSpPr>
        <p:spPr>
          <a:xfrm>
            <a:off x="179387" y="6000683"/>
            <a:ext cx="8787192" cy="830997"/>
          </a:xfrm>
          <a:prstGeom prst="rect">
            <a:avLst/>
          </a:prstGeom>
        </p:spPr>
        <p:txBody>
          <a:bodyPr wrap="square">
            <a:spAutoFit/>
          </a:bodyPr>
          <a:lstStyle/>
          <a:p>
            <a:r>
              <a:rPr lang="en-GB" sz="800" dirty="0"/>
              <a:t>Sources:  IMF </a:t>
            </a:r>
            <a:r>
              <a:rPr lang="en-GB" sz="800" i="1" dirty="0"/>
              <a:t>World Economic Outlook (WEO) Update</a:t>
            </a:r>
            <a:r>
              <a:rPr lang="en-GB" sz="800" dirty="0"/>
              <a:t> January 2016, OECD, Thomson Reuters </a:t>
            </a:r>
            <a:r>
              <a:rPr lang="en-GB" sz="800" dirty="0" err="1"/>
              <a:t>Datastream</a:t>
            </a:r>
            <a:r>
              <a:rPr lang="en-GB" sz="800" dirty="0"/>
              <a:t> and Bank calculations.</a:t>
            </a:r>
          </a:p>
          <a:p>
            <a:r>
              <a:rPr lang="en-GB" sz="800" dirty="0"/>
              <a:t> </a:t>
            </a:r>
          </a:p>
          <a:p>
            <a:pPr marL="216000" indent="-216000"/>
            <a:r>
              <a:rPr lang="en-GB" sz="800" dirty="0"/>
              <a:t>(a)	Constructed using data for countries’ real GDP growth rates weighted according to their shares in UK exports.  For the vast majority of countries, the latest observation is 2015 Q3.  For those countries where data for 2015 Q3 are not yet available, data are assumed to be consistent with projections in the IMF </a:t>
            </a:r>
            <a:r>
              <a:rPr lang="en-GB" sz="800" i="1" dirty="0"/>
              <a:t>WEO Update </a:t>
            </a:r>
            <a:r>
              <a:rPr lang="en-GB" sz="800" dirty="0"/>
              <a:t>January 2016.</a:t>
            </a:r>
          </a:p>
          <a:p>
            <a:pPr marL="216000" indent="-216000"/>
            <a:r>
              <a:rPr lang="en-GB" sz="800" dirty="0"/>
              <a:t>(b)	Weighted average of GDP growth rates for 146 countries.</a:t>
            </a:r>
          </a:p>
          <a:p>
            <a:pPr marL="216000" indent="-216000"/>
            <a:r>
              <a:rPr lang="en-GB" sz="800" dirty="0"/>
              <a:t>(c)	As data for 2015 Q4 for many countries are not available, growth rates for 2015 have been calculated using the first three quarters of 2015 relative to the same three quarters in 2014.</a:t>
            </a:r>
          </a:p>
        </p:txBody>
      </p:sp>
      <p:pic>
        <p:nvPicPr>
          <p:cNvPr id="11266" name="Picture 2" descr="Q:\Current publications\IR February 2016\Section 1\Section 1 PNGs etc\Chart 1.11 (Feb 2016) REDRA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0000" y="1368000"/>
            <a:ext cx="4389129" cy="4553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05208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1.12  </a:t>
            </a:r>
            <a:r>
              <a:rPr lang="en-GB" sz="2400" dirty="0" smtClean="0">
                <a:solidFill>
                  <a:srgbClr val="960000"/>
                </a:solidFill>
                <a:cs typeface="Arial" pitchFamily="34" charset="0"/>
              </a:rPr>
              <a:t>Import </a:t>
            </a:r>
            <a:r>
              <a:rPr lang="en-GB" sz="2400" dirty="0">
                <a:solidFill>
                  <a:srgbClr val="960000"/>
                </a:solidFill>
                <a:cs typeface="Arial" pitchFamily="34" charset="0"/>
              </a:rPr>
              <a:t>growth in China has moderated as export and investment growth have </a:t>
            </a:r>
            <a:r>
              <a:rPr lang="en-GB" sz="2400" dirty="0" smtClean="0">
                <a:solidFill>
                  <a:srgbClr val="960000"/>
                </a:solidFill>
                <a:cs typeface="Arial" pitchFamily="34" charset="0"/>
              </a:rPr>
              <a:t>slowed</a:t>
            </a:r>
            <a:endParaRPr lang="en-GB" sz="2400" i="1" dirty="0" smtClean="0">
              <a:solidFill>
                <a:srgbClr val="960000"/>
              </a:solidFill>
              <a:cs typeface="Arial" pitchFamily="34" charset="0"/>
            </a:endParaRPr>
          </a:p>
          <a:p>
            <a:r>
              <a:rPr lang="en-US" sz="2000" dirty="0"/>
              <a:t>Trade and investment in China</a:t>
            </a:r>
            <a:endParaRPr lang="en-US" sz="2000" baseline="30000" dirty="0">
              <a:solidFill>
                <a:srgbClr val="960000"/>
              </a:solidFill>
            </a:endParaRPr>
          </a:p>
        </p:txBody>
      </p:sp>
      <p:sp>
        <p:nvSpPr>
          <p:cNvPr id="3" name="Rectangle 2"/>
          <p:cNvSpPr/>
          <p:nvPr/>
        </p:nvSpPr>
        <p:spPr>
          <a:xfrm>
            <a:off x="179387" y="6104046"/>
            <a:ext cx="8787192" cy="707886"/>
          </a:xfrm>
          <a:prstGeom prst="rect">
            <a:avLst/>
          </a:prstGeom>
        </p:spPr>
        <p:txBody>
          <a:bodyPr wrap="square">
            <a:spAutoFit/>
          </a:bodyPr>
          <a:lstStyle/>
          <a:p>
            <a:r>
              <a:rPr lang="en-GB" sz="800" dirty="0"/>
              <a:t>Sources:  CEIC, National Bureau of Statistics of China, Thomson Reuters </a:t>
            </a:r>
            <a:r>
              <a:rPr lang="en-GB" sz="800" dirty="0" err="1"/>
              <a:t>Datastream</a:t>
            </a:r>
            <a:r>
              <a:rPr lang="en-GB" sz="800" dirty="0"/>
              <a:t> and Bank calculations.</a:t>
            </a:r>
          </a:p>
          <a:p>
            <a:r>
              <a:rPr lang="en-GB" sz="800" dirty="0"/>
              <a:t> </a:t>
            </a:r>
          </a:p>
          <a:p>
            <a:pPr marL="216000" indent="-216000"/>
            <a:r>
              <a:rPr lang="en-GB" sz="800" dirty="0"/>
              <a:t>(a)	Real fixed-asset investment.  Calendar-year growth rates.</a:t>
            </a:r>
          </a:p>
          <a:p>
            <a:pPr marL="216000" indent="-216000"/>
            <a:r>
              <a:rPr lang="en-GB" sz="800" dirty="0"/>
              <a:t>(b)	Calculated as the four-quarter growth rate of nominal imports (exports) less the four-quarter growth rate of the import (export) price index.  The observation for 2015 Q4 is an average of the October and </a:t>
            </a:r>
            <a:r>
              <a:rPr lang="en-GB" sz="800" dirty="0" smtClean="0"/>
              <a:t>November outturns.</a:t>
            </a:r>
            <a:endParaRPr lang="en-GB" sz="800" dirty="0"/>
          </a:p>
        </p:txBody>
      </p:sp>
      <p:pic>
        <p:nvPicPr>
          <p:cNvPr id="12290" name="Picture 2" descr="Q:\Current publications\IR February 2016\Section 1\Section 1 PNGs etc\Chart 1.12 (Feb 2016) REDRA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440000"/>
            <a:ext cx="5411430" cy="4445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95514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1.13  </a:t>
            </a:r>
            <a:r>
              <a:rPr lang="en-GB" sz="2400" dirty="0">
                <a:solidFill>
                  <a:srgbClr val="960000"/>
                </a:solidFill>
                <a:cs typeface="Arial" pitchFamily="34" charset="0"/>
              </a:rPr>
              <a:t>Unemployment rates remain elevated in some euro-area </a:t>
            </a:r>
            <a:r>
              <a:rPr lang="en-GB" sz="2400" dirty="0" smtClean="0">
                <a:solidFill>
                  <a:srgbClr val="960000"/>
                </a:solidFill>
                <a:cs typeface="Arial" pitchFamily="34" charset="0"/>
              </a:rPr>
              <a:t>countries</a:t>
            </a:r>
            <a:endParaRPr lang="en-GB" sz="2400" i="1" dirty="0" smtClean="0">
              <a:solidFill>
                <a:srgbClr val="960000"/>
              </a:solidFill>
              <a:cs typeface="Arial" pitchFamily="34" charset="0"/>
            </a:endParaRPr>
          </a:p>
          <a:p>
            <a:r>
              <a:rPr lang="en-GB" sz="2000" dirty="0"/>
              <a:t>Unemployment rates in selected euro-area countries</a:t>
            </a:r>
            <a:r>
              <a:rPr lang="en-US" sz="2000" baseline="30000" dirty="0" smtClean="0"/>
              <a:t>(a)</a:t>
            </a:r>
            <a:endParaRPr lang="en-US" sz="2000" baseline="30000" dirty="0">
              <a:solidFill>
                <a:srgbClr val="960000"/>
              </a:solidFill>
            </a:endParaRPr>
          </a:p>
        </p:txBody>
      </p:sp>
      <p:sp>
        <p:nvSpPr>
          <p:cNvPr id="3" name="Rectangle 2"/>
          <p:cNvSpPr/>
          <p:nvPr/>
        </p:nvSpPr>
        <p:spPr>
          <a:xfrm>
            <a:off x="179387" y="6350527"/>
            <a:ext cx="8787192" cy="461665"/>
          </a:xfrm>
          <a:prstGeom prst="rect">
            <a:avLst/>
          </a:prstGeom>
        </p:spPr>
        <p:txBody>
          <a:bodyPr wrap="square">
            <a:spAutoFit/>
          </a:bodyPr>
          <a:lstStyle/>
          <a:p>
            <a:r>
              <a:rPr lang="en-GB" sz="800" dirty="0"/>
              <a:t>Source:  Eurostat.</a:t>
            </a:r>
          </a:p>
          <a:p>
            <a:r>
              <a:rPr lang="en-GB" sz="800" dirty="0"/>
              <a:t> </a:t>
            </a:r>
          </a:p>
          <a:p>
            <a:pPr marL="216000" lvl="0" indent="-216000"/>
            <a:r>
              <a:rPr lang="en-GB" sz="800" dirty="0" smtClean="0"/>
              <a:t>(a)	Final </a:t>
            </a:r>
            <a:r>
              <a:rPr lang="en-GB" sz="800" dirty="0"/>
              <a:t>data points shown are for November 2015, with the exception of Greece, for which the final data point is for October 2015.</a:t>
            </a:r>
          </a:p>
        </p:txBody>
      </p:sp>
      <p:pic>
        <p:nvPicPr>
          <p:cNvPr id="13314" name="Picture 2" descr="Q:\Current publications\IR February 2016\Section 1\Section 1 PNGs etc\Chart 1.13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440000"/>
            <a:ext cx="5411430"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80854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1.14  </a:t>
            </a:r>
            <a:r>
              <a:rPr lang="en-GB" sz="2400" dirty="0">
                <a:solidFill>
                  <a:srgbClr val="960000"/>
                </a:solidFill>
                <a:cs typeface="Arial" pitchFamily="34" charset="0"/>
              </a:rPr>
              <a:t>US labour market conditions have tightened in recent </a:t>
            </a:r>
            <a:r>
              <a:rPr lang="en-GB" sz="2400" dirty="0" smtClean="0">
                <a:solidFill>
                  <a:srgbClr val="960000"/>
                </a:solidFill>
                <a:cs typeface="Arial" pitchFamily="34" charset="0"/>
              </a:rPr>
              <a:t>years</a:t>
            </a:r>
            <a:endParaRPr lang="en-GB" sz="2400" i="1" dirty="0" smtClean="0">
              <a:solidFill>
                <a:srgbClr val="960000"/>
              </a:solidFill>
              <a:cs typeface="Arial" pitchFamily="34" charset="0"/>
            </a:endParaRPr>
          </a:p>
          <a:p>
            <a:r>
              <a:rPr lang="en-GB" sz="2000" dirty="0"/>
              <a:t>US labour market </a:t>
            </a:r>
            <a:r>
              <a:rPr lang="en-GB" sz="2000" dirty="0" smtClean="0"/>
              <a:t>indicators</a:t>
            </a:r>
            <a:endParaRPr lang="en-US" sz="2000" baseline="30000" dirty="0">
              <a:solidFill>
                <a:srgbClr val="960000"/>
              </a:solidFill>
            </a:endParaRPr>
          </a:p>
        </p:txBody>
      </p:sp>
      <p:sp>
        <p:nvSpPr>
          <p:cNvPr id="3" name="Rectangle 2"/>
          <p:cNvSpPr/>
          <p:nvPr/>
        </p:nvSpPr>
        <p:spPr>
          <a:xfrm>
            <a:off x="179387" y="5992732"/>
            <a:ext cx="8787192" cy="830997"/>
          </a:xfrm>
          <a:prstGeom prst="rect">
            <a:avLst/>
          </a:prstGeom>
        </p:spPr>
        <p:txBody>
          <a:bodyPr wrap="square">
            <a:spAutoFit/>
          </a:bodyPr>
          <a:lstStyle/>
          <a:p>
            <a:r>
              <a:rPr lang="en-GB" sz="800" dirty="0"/>
              <a:t>Sources:  US Bureau of </a:t>
            </a:r>
            <a:r>
              <a:rPr lang="en-GB" sz="800" dirty="0" err="1"/>
              <a:t>Labor</a:t>
            </a:r>
            <a:r>
              <a:rPr lang="en-GB" sz="800" dirty="0"/>
              <a:t> Statistics and Bank calculations.</a:t>
            </a:r>
          </a:p>
          <a:p>
            <a:r>
              <a:rPr lang="en-GB" sz="800" dirty="0"/>
              <a:t> </a:t>
            </a:r>
          </a:p>
          <a:p>
            <a:pPr marL="216000" indent="-216000"/>
            <a:r>
              <a:rPr lang="en-GB" sz="800" dirty="0"/>
              <a:t>(a)	Number of people unemployed for 27 weeks or more as a percentage of total unemployed.</a:t>
            </a:r>
          </a:p>
          <a:p>
            <a:pPr marL="216000" indent="-216000"/>
            <a:r>
              <a:rPr lang="en-GB" sz="800" dirty="0"/>
              <a:t>(b)	U6 measure, which includes the unemployed, the marginally attached to the workforce and part-time employed people who are working part-time purely for economic reasons, as a percentage of the civilian labour force plus all people marginally attached to the workforce.</a:t>
            </a:r>
          </a:p>
          <a:p>
            <a:pPr marL="216000" indent="-216000"/>
            <a:r>
              <a:rPr lang="en-GB" sz="800" dirty="0"/>
              <a:t>(c)	Percentage of the 16+ civilian labour force.</a:t>
            </a:r>
          </a:p>
        </p:txBody>
      </p:sp>
      <p:pic>
        <p:nvPicPr>
          <p:cNvPr id="14338" name="Picture 2" descr="Q:\Current publications\IR February 2016\Section 1\Section 1 PNGs etc\Chart 1.14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1" y="1368000"/>
            <a:ext cx="5275337" cy="4528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68419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GB" sz="2400" b="1">
                <a:solidFill>
                  <a:srgbClr val="960000"/>
                </a:solidFill>
                <a:cs typeface="Arial" pitchFamily="34" charset="0"/>
              </a:rPr>
              <a:t>Tables</a:t>
            </a:r>
            <a:endParaRPr lang="en-GB" sz="240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79388" y="179388"/>
            <a:ext cx="68694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a:solidFill>
                  <a:srgbClr val="960000"/>
                </a:solidFill>
              </a:rPr>
              <a:t>Table 1.A  </a:t>
            </a:r>
            <a:r>
              <a:rPr lang="en-US" sz="2400" dirty="0"/>
              <a:t>Monitoring the MPC’s key </a:t>
            </a:r>
            <a:r>
              <a:rPr lang="en-US" sz="2400" dirty="0" err="1"/>
              <a:t>judgements</a:t>
            </a:r>
            <a:endParaRPr lang="en-US" sz="2400" baseline="30000" dirty="0">
              <a:solidFill>
                <a:srgbClr val="231F20"/>
              </a:solidFill>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925" y="828000"/>
            <a:ext cx="7475220" cy="5808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179388" y="179388"/>
            <a:ext cx="621798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smtClean="0">
                <a:solidFill>
                  <a:srgbClr val="960000"/>
                </a:solidFill>
              </a:rPr>
              <a:t>Table 1.B  </a:t>
            </a:r>
            <a:r>
              <a:rPr lang="en-GB" sz="2400" dirty="0">
                <a:solidFill>
                  <a:srgbClr val="960000"/>
                </a:solidFill>
                <a:cs typeface="Arial" pitchFamily="34" charset="0"/>
              </a:rPr>
              <a:t>Inflation is weak across </a:t>
            </a:r>
            <a:r>
              <a:rPr lang="en-GB" sz="2400" dirty="0" smtClean="0">
                <a:solidFill>
                  <a:srgbClr val="960000"/>
                </a:solidFill>
                <a:cs typeface="Arial" pitchFamily="34" charset="0"/>
              </a:rPr>
              <a:t>countries</a:t>
            </a:r>
          </a:p>
          <a:p>
            <a:r>
              <a:rPr lang="en-GB" sz="2000" dirty="0"/>
              <a:t>Inflation rates in selected countries and </a:t>
            </a:r>
            <a:r>
              <a:rPr lang="en-GB" sz="2000" dirty="0" smtClean="0"/>
              <a:t>regions</a:t>
            </a:r>
            <a:endParaRPr lang="en-US" sz="2000" baseline="30000" dirty="0">
              <a:solidFill>
                <a:srgbClr val="231F20"/>
              </a:solidFill>
            </a:endParaRPr>
          </a:p>
        </p:txBody>
      </p:sp>
      <p:sp>
        <p:nvSpPr>
          <p:cNvPr id="2" name="Rectangle 1"/>
          <p:cNvSpPr/>
          <p:nvPr/>
        </p:nvSpPr>
        <p:spPr>
          <a:xfrm>
            <a:off x="180000" y="5856876"/>
            <a:ext cx="8670702" cy="954107"/>
          </a:xfrm>
          <a:prstGeom prst="rect">
            <a:avLst/>
          </a:prstGeom>
        </p:spPr>
        <p:txBody>
          <a:bodyPr wrap="square">
            <a:spAutoFit/>
          </a:bodyPr>
          <a:lstStyle/>
          <a:p>
            <a:r>
              <a:rPr lang="en-GB" sz="800" dirty="0"/>
              <a:t>Sources:  Eurostat, </a:t>
            </a:r>
            <a:r>
              <a:rPr lang="en-GB" sz="800" i="1" dirty="0"/>
              <a:t>IMF WEO Update</a:t>
            </a:r>
            <a:r>
              <a:rPr lang="en-GB" sz="800" dirty="0"/>
              <a:t> January 2016, ONS, Thomson Reuters </a:t>
            </a:r>
            <a:r>
              <a:rPr lang="en-GB" sz="800" dirty="0" err="1"/>
              <a:t>Datastream</a:t>
            </a:r>
            <a:r>
              <a:rPr lang="en-GB" sz="800" dirty="0"/>
              <a:t>, US Bureau of Economic Analysis and Bank calculations.</a:t>
            </a:r>
          </a:p>
          <a:p>
            <a:r>
              <a:rPr lang="en-GB" sz="800" dirty="0"/>
              <a:t> </a:t>
            </a:r>
          </a:p>
          <a:p>
            <a:pPr marL="216000" indent="-216000"/>
            <a:r>
              <a:rPr lang="en-GB" sz="800" dirty="0"/>
              <a:t>(a)	Data point for January 2016 is a flash estimate.</a:t>
            </a:r>
          </a:p>
          <a:p>
            <a:pPr marL="216000" indent="-216000"/>
            <a:r>
              <a:rPr lang="en-GB" sz="800" dirty="0"/>
              <a:t>(b)	Personal consumption expenditure price index inflation.  Data point for December 2015 is a preliminary estimate.</a:t>
            </a:r>
          </a:p>
          <a:p>
            <a:pPr marL="216000" indent="-216000"/>
            <a:r>
              <a:rPr lang="en-GB" sz="800" dirty="0"/>
              <a:t>(c)	Constructed using data for consumption deflators for 51 countries weighted according to their shares in UK exports.  For the vast majority of countries, the latest observation is 2015 Q3.  For those countries where data for 2015 Q3 are not yet available, data are assumed to be consistent with projections in the IMF</a:t>
            </a:r>
            <a:r>
              <a:rPr lang="en-GB" sz="800" i="1" dirty="0"/>
              <a:t> WEO Update</a:t>
            </a:r>
            <a:r>
              <a:rPr lang="en-GB" sz="800" dirty="0"/>
              <a:t> January 2016.</a:t>
            </a:r>
          </a:p>
          <a:p>
            <a:pPr marL="216000" indent="-216000"/>
            <a:r>
              <a:rPr lang="en-GB" sz="800" dirty="0"/>
              <a:t>(d)	For the euro area and the United Kingdom, excludes energy, food, alcoholic beverages and tobacco.  For the United States, excludes food and energy.</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000" y="1044000"/>
            <a:ext cx="7345249" cy="4718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179388" y="179388"/>
            <a:ext cx="750359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smtClean="0">
                <a:solidFill>
                  <a:srgbClr val="960000"/>
                </a:solidFill>
              </a:rPr>
              <a:t>Table 1.C  </a:t>
            </a:r>
            <a:r>
              <a:rPr lang="en-GB" sz="2400" dirty="0">
                <a:solidFill>
                  <a:srgbClr val="960000"/>
                </a:solidFill>
                <a:cs typeface="Arial" pitchFamily="34" charset="0"/>
              </a:rPr>
              <a:t>Global growth remained muted in 2015 </a:t>
            </a:r>
            <a:r>
              <a:rPr lang="en-GB" sz="2400" dirty="0" smtClean="0">
                <a:solidFill>
                  <a:srgbClr val="960000"/>
                </a:solidFill>
                <a:cs typeface="Arial" pitchFamily="34" charset="0"/>
              </a:rPr>
              <a:t>Q3</a:t>
            </a:r>
          </a:p>
          <a:p>
            <a:r>
              <a:rPr lang="en-GB" sz="2000" dirty="0"/>
              <a:t>GDP in selected countries and </a:t>
            </a:r>
            <a:r>
              <a:rPr lang="en-GB" sz="2000" dirty="0" smtClean="0"/>
              <a:t>regions</a:t>
            </a:r>
            <a:r>
              <a:rPr lang="en-US" sz="2000" baseline="30000" dirty="0" smtClean="0"/>
              <a:t>(a</a:t>
            </a:r>
            <a:r>
              <a:rPr lang="en-US" sz="2000" baseline="30000" dirty="0"/>
              <a:t>)</a:t>
            </a:r>
            <a:endParaRPr lang="en-US" sz="2000" baseline="30000" dirty="0">
              <a:solidFill>
                <a:srgbClr val="231F20"/>
              </a:solidFill>
            </a:endParaRPr>
          </a:p>
        </p:txBody>
      </p:sp>
      <p:sp>
        <p:nvSpPr>
          <p:cNvPr id="2" name="Rectangle 1"/>
          <p:cNvSpPr/>
          <p:nvPr/>
        </p:nvSpPr>
        <p:spPr>
          <a:xfrm>
            <a:off x="180000" y="5976141"/>
            <a:ext cx="8670702" cy="830997"/>
          </a:xfrm>
          <a:prstGeom prst="rect">
            <a:avLst/>
          </a:prstGeom>
        </p:spPr>
        <p:txBody>
          <a:bodyPr wrap="square">
            <a:spAutoFit/>
          </a:bodyPr>
          <a:lstStyle/>
          <a:p>
            <a:r>
              <a:rPr lang="en-GB" sz="800" dirty="0"/>
              <a:t>Sources:  IMF </a:t>
            </a:r>
            <a:r>
              <a:rPr lang="en-GB" sz="800" i="1" dirty="0"/>
              <a:t>WEO Update</a:t>
            </a:r>
            <a:r>
              <a:rPr lang="en-GB" sz="800" dirty="0"/>
              <a:t> January 2016, OECD, Thomson Reuters </a:t>
            </a:r>
            <a:r>
              <a:rPr lang="en-GB" sz="800" dirty="0" err="1"/>
              <a:t>Datastream</a:t>
            </a:r>
            <a:r>
              <a:rPr lang="en-GB" sz="800" dirty="0"/>
              <a:t> and Bank calculations.</a:t>
            </a:r>
          </a:p>
          <a:p>
            <a:r>
              <a:rPr lang="en-GB" sz="800" dirty="0"/>
              <a:t> </a:t>
            </a:r>
          </a:p>
          <a:p>
            <a:pPr marL="216000" indent="-216000"/>
            <a:r>
              <a:rPr lang="en-GB" sz="800" dirty="0"/>
              <a:t>(a)	Real GDP measures.  Figures in parentheses are shares in UK goods and services exports in 2014.</a:t>
            </a:r>
          </a:p>
          <a:p>
            <a:pPr marL="216000" indent="-216000"/>
            <a:r>
              <a:rPr lang="en-GB" sz="800" dirty="0"/>
              <a:t>(b)	Data are four-quarter growth.  The earliest observation for India is 2012 Q1.</a:t>
            </a:r>
          </a:p>
          <a:p>
            <a:pPr marL="216000" indent="-216000"/>
            <a:r>
              <a:rPr lang="en-GB" sz="800" dirty="0"/>
              <a:t>(c)	The earliest observation for Russia is 2003 Q2.</a:t>
            </a:r>
          </a:p>
          <a:p>
            <a:pPr marL="216000" indent="-216000"/>
            <a:r>
              <a:rPr lang="en-GB" sz="800" dirty="0"/>
              <a:t>(d)	See footnotes (a) and (b) to </a:t>
            </a:r>
            <a:r>
              <a:rPr lang="en-GB" sz="800" b="1" dirty="0"/>
              <a:t>Chart 1.11</a:t>
            </a:r>
            <a:r>
              <a:rPr lang="en-GB" sz="800" dirty="0"/>
              <a:t>.</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000" y="1224000"/>
            <a:ext cx="7249954" cy="4371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32946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1.1  </a:t>
            </a:r>
            <a:r>
              <a:rPr lang="en-GB" sz="2400" dirty="0">
                <a:solidFill>
                  <a:srgbClr val="960000"/>
                </a:solidFill>
                <a:cs typeface="Arial" pitchFamily="34" charset="0"/>
              </a:rPr>
              <a:t>The market-implied path for Bank Rate is lower than in November</a:t>
            </a:r>
          </a:p>
          <a:p>
            <a:r>
              <a:rPr lang="en-GB" sz="2000" dirty="0"/>
              <a:t>International forward interest rates</a:t>
            </a:r>
            <a:r>
              <a:rPr lang="en-US" sz="2000" baseline="30000" dirty="0" smtClean="0"/>
              <a:t>(a)</a:t>
            </a:r>
            <a:endParaRPr lang="en-US" sz="2000" baseline="30000" dirty="0">
              <a:solidFill>
                <a:srgbClr val="960000"/>
              </a:solidFill>
            </a:endParaRPr>
          </a:p>
        </p:txBody>
      </p:sp>
      <p:sp>
        <p:nvSpPr>
          <p:cNvPr id="3" name="Rectangle 2"/>
          <p:cNvSpPr/>
          <p:nvPr/>
        </p:nvSpPr>
        <p:spPr>
          <a:xfrm>
            <a:off x="179387" y="6122490"/>
            <a:ext cx="8787192" cy="707886"/>
          </a:xfrm>
          <a:prstGeom prst="rect">
            <a:avLst/>
          </a:prstGeom>
        </p:spPr>
        <p:txBody>
          <a:bodyPr wrap="square">
            <a:spAutoFit/>
          </a:bodyPr>
          <a:lstStyle/>
          <a:p>
            <a:r>
              <a:rPr lang="en-GB" sz="800" dirty="0"/>
              <a:t>Sources:  Bank of England, Bloomberg, European Central Bank (ECB) and Federal Reserve.</a:t>
            </a:r>
          </a:p>
          <a:p>
            <a:r>
              <a:rPr lang="en-GB" sz="800" dirty="0"/>
              <a:t> </a:t>
            </a:r>
          </a:p>
          <a:p>
            <a:pPr marL="216000" indent="-216000"/>
            <a:r>
              <a:rPr lang="en-GB" sz="800" dirty="0"/>
              <a:t>(</a:t>
            </a:r>
            <a:r>
              <a:rPr lang="en-GB" sz="800" dirty="0" smtClean="0"/>
              <a:t>a)	The </a:t>
            </a:r>
            <a:r>
              <a:rPr lang="en-GB" sz="800" dirty="0"/>
              <a:t>February 2016 and November 2015 curves are estimated using instantaneous forward overnight index swap rates in the fifteen working days to 27 January 2016 and 28 October 2015 respectively.</a:t>
            </a:r>
          </a:p>
          <a:p>
            <a:pPr marL="216000" indent="-216000"/>
            <a:r>
              <a:rPr lang="en-GB" sz="800" dirty="0"/>
              <a:t>(</a:t>
            </a:r>
            <a:r>
              <a:rPr lang="en-GB" sz="800" dirty="0" smtClean="0"/>
              <a:t>b)	Upper </a:t>
            </a:r>
            <a:r>
              <a:rPr lang="en-GB" sz="800" dirty="0"/>
              <a:t>bound of the target range.</a:t>
            </a:r>
          </a:p>
        </p:txBody>
      </p:sp>
      <p:pic>
        <p:nvPicPr>
          <p:cNvPr id="1026" name="Picture 2" descr="Q:\Current publications\IR February 2016\Section 1\Section 1 PNGs etc\Chart 1.1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440000"/>
            <a:ext cx="5458369" cy="44324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smtClean="0">
                <a:solidFill>
                  <a:srgbClr val="960000"/>
                </a:solidFill>
                <a:cs typeface="Arial" pitchFamily="34" charset="0"/>
              </a:rPr>
              <a:t>What is the impact of capital flows on the outlook</a:t>
            </a:r>
            <a:br>
              <a:rPr lang="en-US" sz="2400" b="1" dirty="0" smtClean="0">
                <a:solidFill>
                  <a:srgbClr val="960000"/>
                </a:solidFill>
                <a:cs typeface="Arial" pitchFamily="34" charset="0"/>
              </a:rPr>
            </a:br>
            <a:r>
              <a:rPr lang="en-US" sz="2400" b="1" dirty="0" smtClean="0">
                <a:solidFill>
                  <a:srgbClr val="960000"/>
                </a:solidFill>
                <a:cs typeface="Arial" pitchFamily="34" charset="0"/>
              </a:rPr>
              <a:t>for emerging economies?</a:t>
            </a:r>
            <a:endParaRPr lang="en-US"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16163262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A  </a:t>
            </a:r>
            <a:r>
              <a:rPr lang="en-GB" sz="2400" dirty="0">
                <a:solidFill>
                  <a:srgbClr val="960000"/>
                </a:solidFill>
                <a:cs typeface="Arial" pitchFamily="34" charset="0"/>
              </a:rPr>
              <a:t>Net capital flows into EMEs have slowed since </a:t>
            </a:r>
            <a:r>
              <a:rPr lang="en-GB" sz="2400" dirty="0" smtClean="0">
                <a:solidFill>
                  <a:srgbClr val="960000"/>
                </a:solidFill>
                <a:cs typeface="Arial" pitchFamily="34" charset="0"/>
              </a:rPr>
              <a:t>2013</a:t>
            </a:r>
            <a:endParaRPr lang="en-GB" sz="2400" i="1" dirty="0" smtClean="0">
              <a:solidFill>
                <a:srgbClr val="960000"/>
              </a:solidFill>
              <a:cs typeface="Arial" pitchFamily="34" charset="0"/>
            </a:endParaRPr>
          </a:p>
          <a:p>
            <a:r>
              <a:rPr lang="en-GB" sz="2000" dirty="0"/>
              <a:t>EME GDP growth and net capital </a:t>
            </a:r>
            <a:r>
              <a:rPr lang="en-GB" sz="2000" dirty="0" smtClean="0"/>
              <a:t>flows</a:t>
            </a:r>
            <a:endParaRPr lang="en-US" sz="2000" baseline="30000" dirty="0">
              <a:solidFill>
                <a:srgbClr val="960000"/>
              </a:solidFill>
            </a:endParaRPr>
          </a:p>
        </p:txBody>
      </p:sp>
      <p:sp>
        <p:nvSpPr>
          <p:cNvPr id="3" name="Rectangle 2"/>
          <p:cNvSpPr/>
          <p:nvPr/>
        </p:nvSpPr>
        <p:spPr>
          <a:xfrm>
            <a:off x="179387" y="5984781"/>
            <a:ext cx="8787192" cy="830997"/>
          </a:xfrm>
          <a:prstGeom prst="rect">
            <a:avLst/>
          </a:prstGeom>
        </p:spPr>
        <p:txBody>
          <a:bodyPr wrap="square">
            <a:spAutoFit/>
          </a:bodyPr>
          <a:lstStyle/>
          <a:p>
            <a:r>
              <a:rPr lang="en-GB" sz="800" dirty="0"/>
              <a:t>Sources:  IIF, IMF </a:t>
            </a:r>
            <a:r>
              <a:rPr lang="en-GB" sz="800" i="1" dirty="0"/>
              <a:t>WEO</a:t>
            </a:r>
            <a:r>
              <a:rPr lang="en-GB" sz="800" dirty="0"/>
              <a:t> October 2015 and Bank calculations.</a:t>
            </a:r>
          </a:p>
          <a:p>
            <a:r>
              <a:rPr lang="en-GB" sz="800" dirty="0"/>
              <a:t> </a:t>
            </a:r>
          </a:p>
          <a:p>
            <a:pPr marL="216000" indent="-216000"/>
            <a:r>
              <a:rPr lang="en-GB" sz="800" dirty="0"/>
              <a:t>(a)	Constructed using real GDP growth rates for 147 countries weighted according to their shares in world GDP using the IMF’s purchasing power parity (PPP) weights.  Percentage change on a year earlier.</a:t>
            </a:r>
          </a:p>
          <a:p>
            <a:pPr marL="216000" indent="-216000"/>
            <a:r>
              <a:rPr lang="en-GB" sz="800" dirty="0"/>
              <a:t>(b)	Capital inflows to EMEs less capital outflows from EMEs, excluding changes in reserves and including errors and omissions.  Percentages of nominal GDP.</a:t>
            </a:r>
          </a:p>
          <a:p>
            <a:pPr marL="216000" indent="-216000"/>
            <a:r>
              <a:rPr lang="en-GB" sz="800" dirty="0"/>
              <a:t>(c)	Based on data for 30 EMEs.  The observation for 2015 is an IIF estimate based on partial data.</a:t>
            </a:r>
          </a:p>
        </p:txBody>
      </p:sp>
      <p:pic>
        <p:nvPicPr>
          <p:cNvPr id="15362" name="Picture 2" descr="Q:\Current publications\IR February 2016\Section 1\Section 1 PNGs etc\Chart A (Box impact) (Feb 2016) REDRA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260000"/>
            <a:ext cx="5404725"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41551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B  </a:t>
            </a:r>
            <a:r>
              <a:rPr lang="en-GB" sz="2400" dirty="0">
                <a:solidFill>
                  <a:srgbClr val="960000"/>
                </a:solidFill>
                <a:cs typeface="Arial" pitchFamily="34" charset="0"/>
              </a:rPr>
              <a:t>Lending conditions have tightened across </a:t>
            </a:r>
            <a:r>
              <a:rPr lang="en-GB" sz="2400" dirty="0" smtClean="0">
                <a:solidFill>
                  <a:srgbClr val="960000"/>
                </a:solidFill>
                <a:cs typeface="Arial" pitchFamily="34" charset="0"/>
              </a:rPr>
              <a:t>EMEs</a:t>
            </a:r>
          </a:p>
          <a:p>
            <a:r>
              <a:rPr lang="en-GB" sz="2000" dirty="0"/>
              <a:t>EME bank lending </a:t>
            </a:r>
            <a:r>
              <a:rPr lang="en-GB" sz="2000" dirty="0" smtClean="0"/>
              <a:t>conditions</a:t>
            </a:r>
            <a:r>
              <a:rPr lang="en-US" sz="2000" baseline="30000" dirty="0" smtClean="0"/>
              <a:t>(a)</a:t>
            </a:r>
            <a:endParaRPr lang="en-US" sz="2000" baseline="30000" dirty="0">
              <a:solidFill>
                <a:srgbClr val="960000"/>
              </a:solidFill>
            </a:endParaRPr>
          </a:p>
        </p:txBody>
      </p:sp>
      <p:sp>
        <p:nvSpPr>
          <p:cNvPr id="3" name="Rectangle 2"/>
          <p:cNvSpPr/>
          <p:nvPr/>
        </p:nvSpPr>
        <p:spPr>
          <a:xfrm>
            <a:off x="179387" y="6350527"/>
            <a:ext cx="8787192" cy="461665"/>
          </a:xfrm>
          <a:prstGeom prst="rect">
            <a:avLst/>
          </a:prstGeom>
        </p:spPr>
        <p:txBody>
          <a:bodyPr wrap="square">
            <a:spAutoFit/>
          </a:bodyPr>
          <a:lstStyle/>
          <a:p>
            <a:r>
              <a:rPr lang="en-US" sz="800" dirty="0"/>
              <a:t>Source:  IIF.</a:t>
            </a:r>
          </a:p>
          <a:p>
            <a:endParaRPr lang="en-US" sz="800" dirty="0"/>
          </a:p>
          <a:p>
            <a:pPr marL="216000" indent="-216000"/>
            <a:r>
              <a:rPr lang="en-US" sz="800" dirty="0"/>
              <a:t>(a)	Diffusion indices, where a balance of 50 indicates neutral conditions, and a lower (higher) balance indicates tighter (looser) conditions.</a:t>
            </a:r>
          </a:p>
        </p:txBody>
      </p:sp>
      <p:pic>
        <p:nvPicPr>
          <p:cNvPr id="16386" name="Picture 2" descr="Q:\Current publications\IR February 2016\Section 1\Section 1 PNGs etc\Chart B (Box impact)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260000"/>
            <a:ext cx="5429173" cy="442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370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1.2  </a:t>
            </a:r>
            <a:r>
              <a:rPr lang="en-GB" sz="2400" dirty="0" smtClean="0">
                <a:solidFill>
                  <a:srgbClr val="960000"/>
                </a:solidFill>
                <a:cs typeface="Arial" pitchFamily="34" charset="0"/>
              </a:rPr>
              <a:t>The </a:t>
            </a:r>
            <a:r>
              <a:rPr lang="en-GB" sz="2400" dirty="0">
                <a:solidFill>
                  <a:srgbClr val="960000"/>
                </a:solidFill>
                <a:cs typeface="Arial" pitchFamily="34" charset="0"/>
              </a:rPr>
              <a:t>Chinese </a:t>
            </a:r>
            <a:r>
              <a:rPr lang="en-GB" sz="2400" dirty="0" err="1">
                <a:solidFill>
                  <a:srgbClr val="960000"/>
                </a:solidFill>
                <a:cs typeface="Arial" pitchFamily="34" charset="0"/>
              </a:rPr>
              <a:t>renminbi</a:t>
            </a:r>
            <a:r>
              <a:rPr lang="en-GB" sz="2400" dirty="0">
                <a:solidFill>
                  <a:srgbClr val="960000"/>
                </a:solidFill>
                <a:cs typeface="Arial" pitchFamily="34" charset="0"/>
              </a:rPr>
              <a:t> has continued to depreciate against the US </a:t>
            </a:r>
            <a:r>
              <a:rPr lang="en-GB" sz="2400" dirty="0" smtClean="0">
                <a:solidFill>
                  <a:srgbClr val="960000"/>
                </a:solidFill>
                <a:cs typeface="Arial" pitchFamily="34" charset="0"/>
              </a:rPr>
              <a:t>dollar</a:t>
            </a:r>
            <a:endParaRPr lang="en-GB" sz="2400" i="1" dirty="0" smtClean="0">
              <a:solidFill>
                <a:srgbClr val="960000"/>
              </a:solidFill>
              <a:cs typeface="Arial" pitchFamily="34" charset="0"/>
            </a:endParaRPr>
          </a:p>
          <a:p>
            <a:r>
              <a:rPr lang="en-GB" sz="2000" dirty="0" err="1"/>
              <a:t>Renminbi</a:t>
            </a:r>
            <a:r>
              <a:rPr lang="en-GB" sz="2000" dirty="0"/>
              <a:t> exchange rates</a:t>
            </a:r>
            <a:endParaRPr lang="en-US" sz="2000" baseline="30000" dirty="0">
              <a:solidFill>
                <a:srgbClr val="960000"/>
              </a:solidFill>
            </a:endParaRPr>
          </a:p>
        </p:txBody>
      </p:sp>
      <p:sp>
        <p:nvSpPr>
          <p:cNvPr id="3" name="Rectangle 2"/>
          <p:cNvSpPr/>
          <p:nvPr/>
        </p:nvSpPr>
        <p:spPr>
          <a:xfrm>
            <a:off x="179387" y="6350527"/>
            <a:ext cx="8787192" cy="461665"/>
          </a:xfrm>
          <a:prstGeom prst="rect">
            <a:avLst/>
          </a:prstGeom>
        </p:spPr>
        <p:txBody>
          <a:bodyPr wrap="square">
            <a:spAutoFit/>
          </a:bodyPr>
          <a:lstStyle/>
          <a:p>
            <a:r>
              <a:rPr lang="en-GB" sz="800" dirty="0"/>
              <a:t>Sources:  Bloomberg, China Foreign Exchange Trade System (CFETS) and Bank calculations.</a:t>
            </a:r>
          </a:p>
          <a:p>
            <a:r>
              <a:rPr lang="en-GB" sz="800" dirty="0"/>
              <a:t> </a:t>
            </a:r>
          </a:p>
          <a:p>
            <a:pPr marL="216000" indent="-216000"/>
            <a:r>
              <a:rPr lang="en-GB" sz="800" dirty="0" smtClean="0"/>
              <a:t>(a)	Calculated </a:t>
            </a:r>
            <a:r>
              <a:rPr lang="en-GB" sz="800" dirty="0"/>
              <a:t>as a weighted average of end-day spot bilateral exchange rates, using weights published by the CFETS.</a:t>
            </a:r>
          </a:p>
        </p:txBody>
      </p:sp>
      <p:pic>
        <p:nvPicPr>
          <p:cNvPr id="2050" name="Picture 2" descr="Q:\Current publications\IR February 2016\Section 1\Section 1 PNGs etc\Chart 1.2 (Feb 2016) REDRA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440000"/>
            <a:ext cx="5465075" cy="4633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97480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1.3  </a:t>
            </a:r>
            <a:r>
              <a:rPr lang="en-GB" sz="2400" dirty="0" smtClean="0">
                <a:solidFill>
                  <a:srgbClr val="960000"/>
                </a:solidFill>
                <a:cs typeface="Arial" pitchFamily="34" charset="0"/>
              </a:rPr>
              <a:t>Sterling </a:t>
            </a:r>
            <a:r>
              <a:rPr lang="en-GB" sz="2400" dirty="0">
                <a:solidFill>
                  <a:srgbClr val="960000"/>
                </a:solidFill>
                <a:cs typeface="Arial" pitchFamily="34" charset="0"/>
              </a:rPr>
              <a:t>has depreciated against both the US dollar and the euro since </a:t>
            </a:r>
            <a:r>
              <a:rPr lang="en-GB" sz="2400" dirty="0" smtClean="0">
                <a:solidFill>
                  <a:srgbClr val="960000"/>
                </a:solidFill>
                <a:cs typeface="Arial" pitchFamily="34" charset="0"/>
              </a:rPr>
              <a:t>November</a:t>
            </a:r>
            <a:endParaRPr lang="en-GB" sz="2400" i="1" dirty="0" smtClean="0">
              <a:solidFill>
                <a:srgbClr val="960000"/>
              </a:solidFill>
              <a:cs typeface="Arial" pitchFamily="34" charset="0"/>
            </a:endParaRPr>
          </a:p>
          <a:p>
            <a:r>
              <a:rPr lang="en-GB" sz="2000" dirty="0"/>
              <a:t>Sterling exchange rates</a:t>
            </a:r>
            <a:endParaRPr lang="en-US" sz="2000" baseline="30000" dirty="0">
              <a:solidFill>
                <a:srgbClr val="960000"/>
              </a:solidFill>
            </a:endParaRPr>
          </a:p>
        </p:txBody>
      </p:sp>
      <p:pic>
        <p:nvPicPr>
          <p:cNvPr id="2" name="Picture 2" descr="Q:\Current publications\IR February 2016\Section 1\Section 1 PNGs etc\Chart 1.3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440000"/>
            <a:ext cx="5478486"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97597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1.4  </a:t>
            </a:r>
            <a:r>
              <a:rPr lang="en-GB" sz="2400" dirty="0" smtClean="0">
                <a:solidFill>
                  <a:srgbClr val="960000"/>
                </a:solidFill>
                <a:cs typeface="Arial" pitchFamily="34" charset="0"/>
              </a:rPr>
              <a:t>Option prices point to an increasing weight on the risk of a sterling depreciation over the next year</a:t>
            </a:r>
          </a:p>
          <a:p>
            <a:r>
              <a:rPr lang="en-GB" sz="2000" dirty="0"/>
              <a:t>Option-implied asymmetries for selected bilateral exchange </a:t>
            </a:r>
            <a:r>
              <a:rPr lang="en-GB" sz="2000" dirty="0" smtClean="0"/>
              <a:t>rates</a:t>
            </a:r>
            <a:r>
              <a:rPr lang="en-US" sz="2000" baseline="30000" dirty="0" smtClean="0"/>
              <a:t>(a)</a:t>
            </a:r>
            <a:endParaRPr lang="en-US" sz="2000" baseline="30000" dirty="0">
              <a:solidFill>
                <a:srgbClr val="960000"/>
              </a:solidFill>
            </a:endParaRPr>
          </a:p>
        </p:txBody>
      </p:sp>
      <p:sp>
        <p:nvSpPr>
          <p:cNvPr id="3" name="Rectangle 2"/>
          <p:cNvSpPr/>
          <p:nvPr/>
        </p:nvSpPr>
        <p:spPr>
          <a:xfrm>
            <a:off x="179387" y="6247164"/>
            <a:ext cx="8787192" cy="584775"/>
          </a:xfrm>
          <a:prstGeom prst="rect">
            <a:avLst/>
          </a:prstGeom>
        </p:spPr>
        <p:txBody>
          <a:bodyPr wrap="square">
            <a:spAutoFit/>
          </a:bodyPr>
          <a:lstStyle/>
          <a:p>
            <a:r>
              <a:rPr lang="en-GB" sz="800" dirty="0"/>
              <a:t>Sources:  Bloomberg and Bank calculations.</a:t>
            </a:r>
          </a:p>
          <a:p>
            <a:r>
              <a:rPr lang="en-GB" sz="800" dirty="0"/>
              <a:t> </a:t>
            </a:r>
          </a:p>
          <a:p>
            <a:pPr marL="216000" indent="-216000"/>
            <a:r>
              <a:rPr lang="en-GB" sz="800" dirty="0" smtClean="0"/>
              <a:t>(a)	Twelve-month </a:t>
            </a:r>
            <a:r>
              <a:rPr lang="en-GB" sz="800" dirty="0"/>
              <a:t>measure.  Option-implied asymmetries are measured by the </a:t>
            </a:r>
            <a:r>
              <a:rPr lang="en-GB" sz="800" dirty="0" err="1"/>
              <a:t>skewness</a:t>
            </a:r>
            <a:r>
              <a:rPr lang="en-GB" sz="800" dirty="0"/>
              <a:t> of the distribution of twelve-month foreign exchange returns implied by options price data.  Returns are defined as the logarithmic difference between current forward rates and the spot rate.</a:t>
            </a:r>
          </a:p>
        </p:txBody>
      </p:sp>
      <p:pic>
        <p:nvPicPr>
          <p:cNvPr id="4098" name="Picture 2" descr="Q:\Current publications\IR February 2016\Section 1\Section 1 PNGs etc\Chart 1.4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440000"/>
            <a:ext cx="5458369" cy="4526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90074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1.5  </a:t>
            </a:r>
            <a:r>
              <a:rPr lang="en-GB" sz="2400" dirty="0" smtClean="0">
                <a:solidFill>
                  <a:srgbClr val="960000"/>
                </a:solidFill>
                <a:cs typeface="Arial" pitchFamily="34" charset="0"/>
              </a:rPr>
              <a:t>Oil prices have fallen further since the November </a:t>
            </a:r>
            <a:r>
              <a:rPr lang="en-GB" sz="2400" i="1" dirty="0" smtClean="0">
                <a:solidFill>
                  <a:srgbClr val="960000"/>
                </a:solidFill>
                <a:cs typeface="Arial" pitchFamily="34" charset="0"/>
              </a:rPr>
              <a:t>Report</a:t>
            </a:r>
          </a:p>
          <a:p>
            <a:r>
              <a:rPr lang="en-GB" sz="2000" dirty="0"/>
              <a:t>US dollar oil prices</a:t>
            </a:r>
          </a:p>
        </p:txBody>
      </p:sp>
      <p:sp>
        <p:nvSpPr>
          <p:cNvPr id="3" name="Rectangle 2"/>
          <p:cNvSpPr/>
          <p:nvPr/>
        </p:nvSpPr>
        <p:spPr>
          <a:xfrm>
            <a:off x="179387" y="6231262"/>
            <a:ext cx="8787192" cy="584775"/>
          </a:xfrm>
          <a:prstGeom prst="rect">
            <a:avLst/>
          </a:prstGeom>
        </p:spPr>
        <p:txBody>
          <a:bodyPr wrap="square">
            <a:spAutoFit/>
          </a:bodyPr>
          <a:lstStyle/>
          <a:p>
            <a:r>
              <a:rPr lang="en-GB" sz="800" dirty="0"/>
              <a:t>Sources:  Bloomberg and Bank calculations.</a:t>
            </a:r>
          </a:p>
          <a:p>
            <a:r>
              <a:rPr lang="en-GB" sz="800" dirty="0"/>
              <a:t> </a:t>
            </a:r>
          </a:p>
          <a:p>
            <a:pPr marL="216000" indent="-216000"/>
            <a:r>
              <a:rPr lang="en-GB" sz="800" dirty="0"/>
              <a:t>(a)	US dollar Brent forward prices for delivery in 10–25 days’ time.</a:t>
            </a:r>
          </a:p>
          <a:p>
            <a:pPr marL="216000" indent="-216000"/>
            <a:r>
              <a:rPr lang="en-GB" sz="800" dirty="0"/>
              <a:t>(b)	Averages during the fifteen working days to 27 January 2016, 28 October </a:t>
            </a:r>
            <a:r>
              <a:rPr lang="en-GB" sz="800" dirty="0" smtClean="0"/>
              <a:t>2015, 4</a:t>
            </a:r>
            <a:r>
              <a:rPr lang="en-GB" sz="800" dirty="0"/>
              <a:t> February 2015 and 6 August 2014 respectively.</a:t>
            </a:r>
          </a:p>
        </p:txBody>
      </p:sp>
      <p:pic>
        <p:nvPicPr>
          <p:cNvPr id="5122" name="Picture 2" descr="Q:\Current publications\IR February 2016\Section 1\Section 1 PNGs etc\Chart 1.5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440000"/>
            <a:ext cx="5485192"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46038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1.6  </a:t>
            </a:r>
            <a:r>
              <a:rPr lang="en-GB" sz="2400" dirty="0">
                <a:solidFill>
                  <a:srgbClr val="960000"/>
                </a:solidFill>
                <a:cs typeface="Arial" pitchFamily="34" charset="0"/>
              </a:rPr>
              <a:t>Robust oil supply over the past two years was driven by growth in US and OPEC </a:t>
            </a:r>
            <a:r>
              <a:rPr lang="en-GB" sz="2400" dirty="0" smtClean="0">
                <a:solidFill>
                  <a:srgbClr val="960000"/>
                </a:solidFill>
                <a:cs typeface="Arial" pitchFamily="34" charset="0"/>
              </a:rPr>
              <a:t>output</a:t>
            </a:r>
            <a:endParaRPr lang="en-GB" sz="2400" i="1" dirty="0" smtClean="0">
              <a:solidFill>
                <a:srgbClr val="960000"/>
              </a:solidFill>
              <a:cs typeface="Arial" pitchFamily="34" charset="0"/>
            </a:endParaRPr>
          </a:p>
          <a:p>
            <a:r>
              <a:rPr lang="en-US" sz="2000" dirty="0"/>
              <a:t>Contributions to annual growth in oil supply</a:t>
            </a:r>
            <a:endParaRPr lang="en-US" sz="2000" baseline="30000" dirty="0">
              <a:solidFill>
                <a:srgbClr val="960000"/>
              </a:solidFill>
            </a:endParaRPr>
          </a:p>
        </p:txBody>
      </p:sp>
      <p:sp>
        <p:nvSpPr>
          <p:cNvPr id="3" name="Rectangle 2"/>
          <p:cNvSpPr/>
          <p:nvPr/>
        </p:nvSpPr>
        <p:spPr>
          <a:xfrm>
            <a:off x="179387" y="6597008"/>
            <a:ext cx="8787192" cy="215444"/>
          </a:xfrm>
          <a:prstGeom prst="rect">
            <a:avLst/>
          </a:prstGeom>
        </p:spPr>
        <p:txBody>
          <a:bodyPr wrap="square">
            <a:spAutoFit/>
          </a:bodyPr>
          <a:lstStyle/>
          <a:p>
            <a:r>
              <a:rPr lang="en-US" sz="800" dirty="0"/>
              <a:t>Sources:  International Energy Agency </a:t>
            </a:r>
            <a:r>
              <a:rPr lang="en-US" sz="800" i="1" dirty="0"/>
              <a:t>Oil Market Report</a:t>
            </a:r>
            <a:r>
              <a:rPr lang="en-US" sz="800" dirty="0"/>
              <a:t>© OECD/IEA 2016 and Bank calculations.</a:t>
            </a:r>
            <a:endParaRPr lang="en-GB" sz="800" dirty="0"/>
          </a:p>
        </p:txBody>
      </p:sp>
      <p:pic>
        <p:nvPicPr>
          <p:cNvPr id="6146" name="Picture 2" descr="Q:\Current publications\IR February 2016\Section 1\Section 1 PNGs etc\Chart 1.6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440000"/>
            <a:ext cx="5344374"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0146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1.7  </a:t>
            </a:r>
            <a:r>
              <a:rPr lang="en-GB" sz="2400" dirty="0">
                <a:solidFill>
                  <a:srgbClr val="960000"/>
                </a:solidFill>
                <a:cs typeface="Arial" pitchFamily="34" charset="0"/>
              </a:rPr>
              <a:t>Equity prices have fallen </a:t>
            </a:r>
            <a:r>
              <a:rPr lang="en-GB" sz="2400" dirty="0" smtClean="0">
                <a:solidFill>
                  <a:srgbClr val="960000"/>
                </a:solidFill>
                <a:cs typeface="Arial" pitchFamily="34" charset="0"/>
              </a:rPr>
              <a:t>markedly</a:t>
            </a:r>
            <a:endParaRPr lang="en-GB" sz="2400" i="1" dirty="0" smtClean="0">
              <a:solidFill>
                <a:srgbClr val="960000"/>
              </a:solidFill>
              <a:cs typeface="Arial" pitchFamily="34" charset="0"/>
            </a:endParaRPr>
          </a:p>
          <a:p>
            <a:r>
              <a:rPr lang="en-GB" sz="2000" dirty="0"/>
              <a:t>International equity </a:t>
            </a:r>
            <a:r>
              <a:rPr lang="en-GB" sz="2000" dirty="0" smtClean="0"/>
              <a:t>prices</a:t>
            </a:r>
            <a:r>
              <a:rPr lang="en-US" sz="2000" baseline="30000" dirty="0" smtClean="0"/>
              <a:t>(a)</a:t>
            </a:r>
            <a:endParaRPr lang="en-US" sz="2000" baseline="30000" dirty="0">
              <a:solidFill>
                <a:srgbClr val="960000"/>
              </a:solidFill>
            </a:endParaRPr>
          </a:p>
        </p:txBody>
      </p:sp>
      <p:sp>
        <p:nvSpPr>
          <p:cNvPr id="3" name="Rectangle 2"/>
          <p:cNvSpPr/>
          <p:nvPr/>
        </p:nvSpPr>
        <p:spPr>
          <a:xfrm>
            <a:off x="179387" y="6342576"/>
            <a:ext cx="8787192" cy="461665"/>
          </a:xfrm>
          <a:prstGeom prst="rect">
            <a:avLst/>
          </a:prstGeom>
        </p:spPr>
        <p:txBody>
          <a:bodyPr wrap="square">
            <a:spAutoFit/>
          </a:bodyPr>
          <a:lstStyle/>
          <a:p>
            <a:r>
              <a:rPr lang="en-GB" sz="800" dirty="0"/>
              <a:t>Sources:  Thomson Reuters </a:t>
            </a:r>
            <a:r>
              <a:rPr lang="en-GB" sz="800" dirty="0" err="1"/>
              <a:t>Datastream</a:t>
            </a:r>
            <a:r>
              <a:rPr lang="en-GB" sz="800" dirty="0"/>
              <a:t> and Bank calculations.</a:t>
            </a:r>
          </a:p>
          <a:p>
            <a:r>
              <a:rPr lang="en-GB" sz="800" dirty="0"/>
              <a:t> </a:t>
            </a:r>
          </a:p>
          <a:p>
            <a:pPr marL="216000" indent="-216000"/>
            <a:r>
              <a:rPr lang="en-GB" sz="800" dirty="0" smtClean="0"/>
              <a:t>(a)	In </a:t>
            </a:r>
            <a:r>
              <a:rPr lang="en-GB" sz="800" dirty="0"/>
              <a:t>local currency terms, except for MSCI Emerging Markets, which is in US dollar terms.</a:t>
            </a:r>
          </a:p>
        </p:txBody>
      </p:sp>
      <p:pic>
        <p:nvPicPr>
          <p:cNvPr id="7170" name="Picture 2" descr="Q:\Current publications\IR February 2016\Section 1\Section 1 PNGs etc\Chart 1.7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000" y="1260000"/>
            <a:ext cx="5880822" cy="4646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8135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79387" y="179388"/>
            <a:ext cx="8555179"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2400" b="1" dirty="0" smtClean="0">
                <a:solidFill>
                  <a:srgbClr val="960000"/>
                </a:solidFill>
              </a:rPr>
              <a:t>Chart 1.8  </a:t>
            </a:r>
            <a:r>
              <a:rPr lang="en-GB" sz="2400" dirty="0">
                <a:solidFill>
                  <a:srgbClr val="960000"/>
                </a:solidFill>
                <a:cs typeface="Arial" pitchFamily="34" charset="0"/>
              </a:rPr>
              <a:t>Equity prices of companies in energy-related sectors have fallen the </a:t>
            </a:r>
            <a:r>
              <a:rPr lang="en-GB" sz="2400" dirty="0" smtClean="0">
                <a:solidFill>
                  <a:srgbClr val="960000"/>
                </a:solidFill>
                <a:cs typeface="Arial" pitchFamily="34" charset="0"/>
              </a:rPr>
              <a:t>most</a:t>
            </a:r>
          </a:p>
          <a:p>
            <a:r>
              <a:rPr lang="en-GB" sz="2000" dirty="0"/>
              <a:t>UK equity indices for selected sectors</a:t>
            </a:r>
            <a:r>
              <a:rPr lang="en-US" sz="2000" baseline="30000" dirty="0" smtClean="0"/>
              <a:t>(a)</a:t>
            </a:r>
            <a:endParaRPr lang="en-US" sz="2000" baseline="30000" dirty="0">
              <a:solidFill>
                <a:srgbClr val="960000"/>
              </a:solidFill>
            </a:endParaRPr>
          </a:p>
        </p:txBody>
      </p:sp>
      <p:sp>
        <p:nvSpPr>
          <p:cNvPr id="3" name="Rectangle 2"/>
          <p:cNvSpPr/>
          <p:nvPr/>
        </p:nvSpPr>
        <p:spPr>
          <a:xfrm>
            <a:off x="179387" y="6231262"/>
            <a:ext cx="8787192" cy="584775"/>
          </a:xfrm>
          <a:prstGeom prst="rect">
            <a:avLst/>
          </a:prstGeom>
        </p:spPr>
        <p:txBody>
          <a:bodyPr wrap="square">
            <a:spAutoFit/>
          </a:bodyPr>
          <a:lstStyle/>
          <a:p>
            <a:r>
              <a:rPr lang="en-GB" sz="800" dirty="0"/>
              <a:t>Sources:  Thomson Reuters </a:t>
            </a:r>
            <a:r>
              <a:rPr lang="en-GB" sz="800" dirty="0" err="1"/>
              <a:t>Datastream</a:t>
            </a:r>
            <a:r>
              <a:rPr lang="en-GB" sz="800" dirty="0"/>
              <a:t> and Bank calculations.</a:t>
            </a:r>
          </a:p>
          <a:p>
            <a:endParaRPr lang="en-GB" sz="800" dirty="0" smtClean="0"/>
          </a:p>
          <a:p>
            <a:pPr marL="216000" indent="-216000"/>
            <a:r>
              <a:rPr lang="en-GB" sz="800" smtClean="0"/>
              <a:t>(a)	Sectors </a:t>
            </a:r>
            <a:r>
              <a:rPr lang="en-GB" sz="800" dirty="0"/>
              <a:t>capture around 96% of the FTSE All-Share.  </a:t>
            </a:r>
            <a:r>
              <a:rPr lang="en-GB" sz="800" dirty="0" err="1"/>
              <a:t>Sectoral</a:t>
            </a:r>
            <a:r>
              <a:rPr lang="en-GB" sz="800" dirty="0"/>
              <a:t> indices are calculated as an average of sub-indices of the FTSE All-Share, weighted by daily shares in market </a:t>
            </a:r>
            <a:r>
              <a:rPr lang="en-GB" sz="800" dirty="0" smtClean="0"/>
              <a:t>capitalisation.  The </a:t>
            </a:r>
            <a:r>
              <a:rPr lang="en-GB" sz="800" dirty="0"/>
              <a:t>weight of each sector in the FTSE All-Share is shown in parentheses.</a:t>
            </a:r>
          </a:p>
        </p:txBody>
      </p:sp>
      <p:pic>
        <p:nvPicPr>
          <p:cNvPr id="8194" name="Picture 2" descr="Q:\Current publications\IR February 2016\Section 1\Section 1 PNGs etc\Chart 1.8 (Feb 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0000" y="1440000"/>
            <a:ext cx="4867818" cy="4772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9071718"/>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2016-02-04T00:00:00+00:00</PublishDate>
    <ContentReviewDate xmlns="http://schemas.microsoft.com/sharepoint/v3">1900-01-01T00:00:00+00:00</ContentReviewDate>
    <PublishingExpirationDate xmlns="http://schemas.microsoft.com/sharepoint/v3" xsi:nil="true"/>
    <IncludeContentsInIndex xmlns="http://schemas.microsoft.com/sharepoint/v3">true</IncludeContentsInIndex>
    <PublishingStartDate xmlns="http://schemas.microsoft.com/sharepoint/v3">2016-02-04T12:05:00+00:00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TaxCatchAll xmlns="94fc26e6-6271-400d-888b-6bc5b0598690">
      <Value>51</Value>
    </TaxCatchAll>
    <BOETwoLevelApprovalUnapprovedUrls xmlns="CEE65117-4BBE-4C9C-8465-20A300C4D3E5"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7C85E6-B3E2-42FB-A6D8-C48752782BAF}"/>
</file>

<file path=customXml/itemProps2.xml><?xml version="1.0" encoding="utf-8"?>
<ds:datastoreItem xmlns:ds="http://schemas.openxmlformats.org/officeDocument/2006/customXml" ds:itemID="{C2B8820E-B9D6-47ED-B50F-732ED2D70ADC}"/>
</file>

<file path=customXml/itemProps3.xml><?xml version="1.0" encoding="utf-8"?>
<ds:datastoreItem xmlns:ds="http://schemas.openxmlformats.org/officeDocument/2006/customXml" ds:itemID="{FED123AA-0772-49E9-B940-CDC0CCFFCF1C}"/>
</file>

<file path=customXml/itemProps4.xml><?xml version="1.0" encoding="utf-8"?>
<ds:datastoreItem xmlns:ds="http://schemas.openxmlformats.org/officeDocument/2006/customXml" ds:itemID="{FA5F7E6C-3EF1-43EB-A6FE-A7670E132E47}"/>
</file>

<file path=docProps/app.xml><?xml version="1.0" encoding="utf-8"?>
<Properties xmlns="http://schemas.openxmlformats.org/officeDocument/2006/extended-properties" xmlns:vt="http://schemas.openxmlformats.org/officeDocument/2006/docPropsVTypes">
  <TotalTime>4367</TotalTime>
  <Words>448</Words>
  <Application>Microsoft Office PowerPoint</Application>
  <PresentationFormat>On-screen Show (4:3)</PresentationFormat>
  <Paragraphs>125</Paragraphs>
  <Slides>22</Slides>
  <Notes>21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Blank</vt:lpstr>
      <vt:lpstr>Inflation Report  February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 global economic and financial developments</dc:title>
  <dc:subject>Global economic and financial developments</dc:subject>
  <dc:creator>Bank of England</dc:creator>
  <cp:lastModifiedBy>Sadler, Paulet</cp:lastModifiedBy>
  <cp:revision>788</cp:revision>
  <cp:lastPrinted>2016-02-03T11:30:43Z</cp:lastPrinted>
  <dcterms:created xsi:type="dcterms:W3CDTF">2012-02-14T09:54:25Z</dcterms:created>
  <dcterms:modified xsi:type="dcterms:W3CDTF">2016-02-03T18:54:40Z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546800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ReviewalDate">
    <vt:lpwstr/>
  </property>
  <property fmtid="{D5CDD505-2E9C-101B-9397-08002B2CF9AE}" pid="10" name="PublicationReviewalChoice">
    <vt:lpwstr/>
  </property>
  <property fmtid="{D5CDD505-2E9C-101B-9397-08002B2CF9AE}" pid="11" name="_SharedFileIndex">
    <vt:lpwstr/>
  </property>
  <property fmtid="{D5CDD505-2E9C-101B-9397-08002B2CF9AE}" pid="12" name="_AdHocReviewCycleID">
    <vt:i4>-1202497238</vt:i4>
  </property>
  <property fmtid="{D5CDD505-2E9C-101B-9397-08002B2CF9AE}" pid="13" name="_NewReviewCycle">
    <vt:lpwstr/>
  </property>
  <property fmtid="{D5CDD505-2E9C-101B-9397-08002B2CF9AE}" pid="14" name="_EmailSubject">
    <vt:lpwstr>Update to August IR section 1 PowerPoint file</vt:lpwstr>
  </property>
  <property fmtid="{D5CDD505-2E9C-101B-9397-08002B2CF9AE}" pid="15" name="_AuthorEmail">
    <vt:lpwstr>Paulet.Sadler@bankofengland.gsi.gov.uk</vt:lpwstr>
  </property>
  <property fmtid="{D5CDD505-2E9C-101B-9397-08002B2CF9AE}" pid="16" name="_AuthorEmailDisplayName">
    <vt:lpwstr>Sadler, Paulet</vt:lpwstr>
  </property>
</Properties>
</file>